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ppt/tags/tag20.xml" ContentType="application/vnd.openxmlformats-officedocument.presentationml.tags+xml"/>
  <Override PartName="/ppt/notesSlides/notesSlide35.xml" ContentType="application/vnd.openxmlformats-officedocument.presentationml.notesSlide+xml"/>
  <Override PartName="/ppt/tags/tag21.xml" ContentType="application/vnd.openxmlformats-officedocument.presentationml.tags+xml"/>
  <Override PartName="/ppt/notesSlides/notesSlide36.xml" ContentType="application/vnd.openxmlformats-officedocument.presentationml.notesSlide+xml"/>
  <Override PartName="/ppt/tags/tag22.xml" ContentType="application/vnd.openxmlformats-officedocument.presentationml.tags+xml"/>
  <Override PartName="/ppt/notesSlides/notesSlide37.xml" ContentType="application/vnd.openxmlformats-officedocument.presentationml.notesSlide+xml"/>
  <Override PartName="/ppt/tags/tag23.xml" ContentType="application/vnd.openxmlformats-officedocument.presentationml.tags+xml"/>
  <Override PartName="/ppt/notesSlides/notesSlide38.xml" ContentType="application/vnd.openxmlformats-officedocument.presentationml.notesSlide+xml"/>
  <Override PartName="/ppt/tags/tag24.xml" ContentType="application/vnd.openxmlformats-officedocument.presentationml.tags+xml"/>
  <Override PartName="/ppt/notesSlides/notesSlide39.xml" ContentType="application/vnd.openxmlformats-officedocument.presentationml.notesSlide+xml"/>
  <Override PartName="/ppt/tags/tag25.xml" ContentType="application/vnd.openxmlformats-officedocument.presentationml.tags+xml"/>
  <Override PartName="/ppt/notesSlides/notesSlide40.xml" ContentType="application/vnd.openxmlformats-officedocument.presentationml.notesSlide+xml"/>
  <Override PartName="/ppt/tags/tag26.xml" ContentType="application/vnd.openxmlformats-officedocument.presentationml.tags+xml"/>
  <Override PartName="/ppt/notesSlides/notesSlide41.xml" ContentType="application/vnd.openxmlformats-officedocument.presentationml.notesSlide+xml"/>
  <Override PartName="/ppt/tags/tag27.xml" ContentType="application/vnd.openxmlformats-officedocument.presentationml.tags+xml"/>
  <Override PartName="/ppt/notesSlides/notesSlide42.xml" ContentType="application/vnd.openxmlformats-officedocument.presentationml.notesSlide+xml"/>
  <Override PartName="/ppt/tags/tag28.xml" ContentType="application/vnd.openxmlformats-officedocument.presentationml.tags+xml"/>
  <Override PartName="/ppt/notesSlides/notesSlide43.xml" ContentType="application/vnd.openxmlformats-officedocument.presentationml.notesSlide+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 id="2147483664" r:id="rId3"/>
    <p:sldMasterId id="2147483668" r:id="rId4"/>
  </p:sldMasterIdLst>
  <p:notesMasterIdLst>
    <p:notesMasterId r:id="rId65"/>
  </p:notesMasterIdLst>
  <p:handoutMasterIdLst>
    <p:handoutMasterId r:id="rId66"/>
  </p:handoutMasterIdLst>
  <p:sldIdLst>
    <p:sldId id="265" r:id="rId5"/>
    <p:sldId id="558" r:id="rId6"/>
    <p:sldId id="559" r:id="rId7"/>
    <p:sldId id="560" r:id="rId8"/>
    <p:sldId id="561" r:id="rId9"/>
    <p:sldId id="562" r:id="rId10"/>
    <p:sldId id="563" r:id="rId11"/>
    <p:sldId id="564" r:id="rId12"/>
    <p:sldId id="570" r:id="rId13"/>
    <p:sldId id="566" r:id="rId14"/>
    <p:sldId id="567" r:id="rId15"/>
    <p:sldId id="565" r:id="rId16"/>
    <p:sldId id="568" r:id="rId17"/>
    <p:sldId id="569" r:id="rId18"/>
    <p:sldId id="571" r:id="rId19"/>
    <p:sldId id="572" r:id="rId20"/>
    <p:sldId id="573" r:id="rId21"/>
    <p:sldId id="574" r:id="rId22"/>
    <p:sldId id="575" r:id="rId23"/>
    <p:sldId id="576" r:id="rId24"/>
    <p:sldId id="577" r:id="rId25"/>
    <p:sldId id="580" r:id="rId26"/>
    <p:sldId id="578" r:id="rId27"/>
    <p:sldId id="581" r:id="rId28"/>
    <p:sldId id="579" r:id="rId29"/>
    <p:sldId id="582" r:id="rId30"/>
    <p:sldId id="583" r:id="rId31"/>
    <p:sldId id="584" r:id="rId32"/>
    <p:sldId id="586" r:id="rId33"/>
    <p:sldId id="585" r:id="rId34"/>
    <p:sldId id="587" r:id="rId35"/>
    <p:sldId id="589" r:id="rId36"/>
    <p:sldId id="590" r:id="rId37"/>
    <p:sldId id="591" r:id="rId38"/>
    <p:sldId id="592" r:id="rId39"/>
    <p:sldId id="593" r:id="rId40"/>
    <p:sldId id="588" r:id="rId41"/>
    <p:sldId id="594" r:id="rId42"/>
    <p:sldId id="595" r:id="rId43"/>
    <p:sldId id="612" r:id="rId44"/>
    <p:sldId id="613" r:id="rId45"/>
    <p:sldId id="596" r:id="rId46"/>
    <p:sldId id="597" r:id="rId47"/>
    <p:sldId id="598" r:id="rId48"/>
    <p:sldId id="599" r:id="rId49"/>
    <p:sldId id="600" r:id="rId50"/>
    <p:sldId id="601" r:id="rId51"/>
    <p:sldId id="602" r:id="rId52"/>
    <p:sldId id="603" r:id="rId53"/>
    <p:sldId id="604" r:id="rId54"/>
    <p:sldId id="605" r:id="rId55"/>
    <p:sldId id="606" r:id="rId56"/>
    <p:sldId id="607" r:id="rId57"/>
    <p:sldId id="609" r:id="rId58"/>
    <p:sldId id="608" r:id="rId59"/>
    <p:sldId id="614" r:id="rId60"/>
    <p:sldId id="615" r:id="rId61"/>
    <p:sldId id="611" r:id="rId62"/>
    <p:sldId id="610" r:id="rId63"/>
    <p:sldId id="616" r:id="rId64"/>
  </p:sldIdLst>
  <p:sldSz cx="9144000" cy="6858000" type="screen4x3"/>
  <p:notesSz cx="7315200" cy="96012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84255" autoAdjust="0"/>
  </p:normalViewPr>
  <p:slideViewPr>
    <p:cSldViewPr>
      <p:cViewPr varScale="1">
        <p:scale>
          <a:sx n="46" d="100"/>
          <a:sy n="46" d="100"/>
        </p:scale>
        <p:origin x="1680" y="3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2.fntdata"/><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4/26/2016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4/26/2016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143889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2320144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me see a show of hands of who out there has experience with typography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3182618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r>
              <a:rPr lang="en-US" baseline="0" dirty="0"/>
              <a:t> question, what with sans-serif call on a pc? Ariel Mac? Helvetica</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818436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 designer will ask you to increase leading (line-height) or adjust kerning</a:t>
            </a:r>
            <a:r>
              <a:rPr lang="en-US" baseline="0" dirty="0"/>
              <a:t> (letter-spacing)</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235626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google fonts</a:t>
            </a:r>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944909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google fonts, get font link, add link to the head, add entry</a:t>
            </a:r>
            <a:r>
              <a:rPr lang="en-US" baseline="0" dirty="0"/>
              <a:t> to </a:t>
            </a:r>
            <a:r>
              <a:rPr lang="en-US" baseline="0" dirty="0" err="1"/>
              <a:t>css</a:t>
            </a:r>
            <a:r>
              <a:rPr lang="en-US" baseline="0" dirty="0"/>
              <a:t> discuss fallback.  Show </a:t>
            </a:r>
            <a:r>
              <a:rPr lang="en-US" baseline="0" dirty="0" err="1"/>
              <a:t>def</a:t>
            </a:r>
            <a:r>
              <a:rPr lang="en-US" baseline="0" dirty="0"/>
              <a:t>, alt font approach.</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8169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2836669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is stateless,</a:t>
            </a:r>
            <a:r>
              <a:rPr lang="en-US" baseline="0" dirty="0"/>
              <a:t> meaning each request must contain enough information to complete its own request.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09059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Hover vs focus (cursor vs caret), </a:t>
            </a:r>
            <a:r>
              <a:rPr lang="en-US" dirty="0" err="1"/>
              <a:t>mouse</a:t>
            </a:r>
            <a:r>
              <a:rPr lang="en-US" baseline="0" dirty="0" err="1"/>
              <a:t>over</a:t>
            </a:r>
            <a:r>
              <a:rPr lang="en-US" baseline="0" dirty="0"/>
              <a:t> is a hover, focus is having the caret (not cursor) in the element (input field) Is it possible to have focus without hover? Click and move, click and drag, tab key, etc. What is the </a:t>
            </a:r>
            <a:r>
              <a:rPr lang="en-US" baseline="0" dirty="0" err="1"/>
              <a:t>pseudoclass</a:t>
            </a:r>
            <a:r>
              <a:rPr lang="en-US" baseline="0" dirty="0"/>
              <a:t> for </a:t>
            </a:r>
            <a:r>
              <a:rPr lang="en-US" baseline="0" dirty="0" err="1"/>
              <a:t>unfocusing</a:t>
            </a:r>
            <a:r>
              <a:rPr lang="en-US" baseline="0" dirty="0"/>
              <a: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2905964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2118082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assignment,</a:t>
            </a:r>
            <a:r>
              <a:rPr lang="en-US" baseline="0" dirty="0"/>
              <a:t> anyone who completed the bonus can explain their attempts, bring up the classes they used.  Learning through documentation.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764424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918019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Read better = faster</a:t>
            </a:r>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506714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Open in browser</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2736984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459866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Here we see the link</a:t>
            </a:r>
            <a:r>
              <a:rPr lang="en-US" baseline="0" dirty="0"/>
              <a:t> back to bootstrap.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1818461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Lets look at this specific set of styles for the </a:t>
            </a:r>
            <a:r>
              <a:rPr lang="en-US" dirty="0" err="1"/>
              <a:t>jumbotron</a:t>
            </a:r>
            <a:r>
              <a:rPr lang="en-US" dirty="0"/>
              <a:t>, search </a:t>
            </a:r>
            <a:r>
              <a:rPr lang="en-US" dirty="0" err="1"/>
              <a:t>jumbotron</a:t>
            </a:r>
            <a:r>
              <a:rPr lang="en-US" dirty="0"/>
              <a:t> on </a:t>
            </a:r>
            <a:r>
              <a:rPr lang="en-US" dirty="0" err="1"/>
              <a:t>css</a:t>
            </a:r>
            <a:r>
              <a:rPr lang="en-US" dirty="0"/>
              <a:t> link.  </a:t>
            </a:r>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206817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1753720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they are done I will slack the question Why</a:t>
            </a:r>
            <a:r>
              <a:rPr lang="en-US" baseline="0" dirty="0"/>
              <a:t> is bootstrap’s pre-defined CSS a big deal?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26118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107385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Everyone should have submitted their homework or be in the process of submitting it right now.  Remember something</a:t>
            </a:r>
            <a:r>
              <a:rPr lang="en-US" baseline="0" dirty="0"/>
              <a:t> submitted is </a:t>
            </a:r>
            <a:r>
              <a:rPr lang="en-US" baseline="0" dirty="0" err="1"/>
              <a:t>infinantly</a:t>
            </a:r>
            <a:r>
              <a:rPr lang="en-US" baseline="0" dirty="0"/>
              <a:t> better than not submitting.  We are ready to provide feedback and want help you learn by examining your first attempt at building a webpage.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967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767322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135232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You are provided with a standard</a:t>
            </a:r>
            <a:r>
              <a:rPr lang="en-US" baseline="0" dirty="0"/>
              <a:t> </a:t>
            </a:r>
            <a:r>
              <a:rPr lang="en-US" dirty="0"/>
              <a:t>grid and media queries </a:t>
            </a:r>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2906341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Back to our </a:t>
            </a:r>
            <a:r>
              <a:rPr lang="en-US" dirty="0" err="1"/>
              <a:t>anology</a:t>
            </a:r>
            <a:r>
              <a:rPr lang="en-US" dirty="0"/>
              <a:t>,</a:t>
            </a:r>
            <a:r>
              <a:rPr lang="en-US" baseline="0" dirty="0"/>
              <a:t> now we have a non-pirated version of word and want to download some templates to quickly add major style to our book report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612205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2260815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1242763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545713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2163853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694670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Tables used</a:t>
            </a:r>
            <a:r>
              <a:rPr lang="en-US" baseline="0" dirty="0"/>
              <a:t> to be layout elements but have been relegated back to their original purpose, displaying and organizing data.</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70304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181513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a:p>
        </p:txBody>
      </p:sp>
    </p:spTree>
    <p:extLst>
      <p:ext uri="{BB962C8B-B14F-4D97-AF65-F5344CB8AC3E}">
        <p14:creationId xmlns:p14="http://schemas.microsoft.com/office/powerpoint/2010/main" val="227307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I want everyone to know there are other variants of this kind of setup</a:t>
            </a:r>
            <a:r>
              <a:rPr lang="en-US" baseline="0" dirty="0"/>
              <a:t> including grid systems like skeleton &amp; 960, boilerplates like HTML5 Boilerplate and full UI systems like Foundation from </a:t>
            </a:r>
            <a:r>
              <a:rPr lang="en-US" baseline="0" dirty="0" err="1"/>
              <a:t>Zurb</a:t>
            </a:r>
            <a:r>
              <a:rPr lang="en-US" baseline="0" dirty="0"/>
              <a:t>.  Boilerplate is more of a template while </a:t>
            </a:r>
            <a:r>
              <a:rPr lang="en-US" baseline="0" dirty="0" err="1"/>
              <a:t>boostrap</a:t>
            </a:r>
            <a:r>
              <a:rPr lang="en-US" baseline="0" dirty="0"/>
              <a:t> is more of a framework, while neither </a:t>
            </a:r>
            <a:r>
              <a:rPr lang="en-US" baseline="0" dirty="0" err="1"/>
              <a:t>quailify</a:t>
            </a:r>
            <a:r>
              <a:rPr lang="en-US" baseline="0" dirty="0"/>
              <a: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57</a:t>
            </a:fld>
            <a:endParaRPr lang="en-US"/>
          </a:p>
        </p:txBody>
      </p:sp>
    </p:spTree>
    <p:extLst>
      <p:ext uri="{BB962C8B-B14F-4D97-AF65-F5344CB8AC3E}">
        <p14:creationId xmlns:p14="http://schemas.microsoft.com/office/powerpoint/2010/main" val="2753829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59</a:t>
            </a:fld>
            <a:endParaRPr lang="en-US"/>
          </a:p>
        </p:txBody>
      </p:sp>
    </p:spTree>
    <p:extLst>
      <p:ext uri="{BB962C8B-B14F-4D97-AF65-F5344CB8AC3E}">
        <p14:creationId xmlns:p14="http://schemas.microsoft.com/office/powerpoint/2010/main" val="975932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Have TA introduce homework 2</a:t>
            </a:r>
          </a:p>
        </p:txBody>
      </p:sp>
      <p:sp>
        <p:nvSpPr>
          <p:cNvPr id="4" name="Slide Number Placeholder 3"/>
          <p:cNvSpPr>
            <a:spLocks noGrp="1"/>
          </p:cNvSpPr>
          <p:nvPr>
            <p:ph type="sldNum" sz="quarter" idx="10"/>
          </p:nvPr>
        </p:nvSpPr>
        <p:spPr/>
        <p:txBody>
          <a:bodyPr/>
          <a:lstStyle/>
          <a:p>
            <a:fld id="{F4EE911A-504C-45E1-9DD1-A7318D673F80}" type="slidenum">
              <a:rPr lang="en-US" smtClean="0"/>
              <a:t>60</a:t>
            </a:fld>
            <a:endParaRPr lang="en-US"/>
          </a:p>
        </p:txBody>
      </p:sp>
    </p:spTree>
    <p:extLst>
      <p:ext uri="{BB962C8B-B14F-4D97-AF65-F5344CB8AC3E}">
        <p14:creationId xmlns:p14="http://schemas.microsoft.com/office/powerpoint/2010/main" val="67334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a base knowledge you can’t expect to know everything and even now I don’t know everything and doubt I ever could, key is knowing how to get those resource and troubleshoot your problems.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62397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you have a full time</a:t>
            </a:r>
            <a:r>
              <a:rPr lang="en-US" baseline="0" dirty="0"/>
              <a:t> job and I am sure we are putting enough on you with what we cover and assign from class.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84404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Ideally you would dive into these resources after we have finished their respective</a:t>
            </a:r>
            <a:r>
              <a:rPr lang="en-US" baseline="0" dirty="0"/>
              <a:t> portions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801780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students</a:t>
            </a:r>
            <a:r>
              <a:rPr lang="en-US" baseline="0" dirty="0"/>
              <a:t> have had success supplementing with </a:t>
            </a:r>
            <a:r>
              <a:rPr lang="en-US" baseline="0" dirty="0" err="1"/>
              <a:t>codeschool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3830902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a:t>
            </a:r>
            <a:r>
              <a:rPr lang="en-US" baseline="0" dirty="0"/>
              <a:t> 10+ hours outside the class could breakdown like this: 45% homework, 35% re-reading &amp; </a:t>
            </a:r>
            <a:r>
              <a:rPr lang="en-US" baseline="0" dirty="0" err="1"/>
              <a:t>repracticing</a:t>
            </a:r>
            <a:r>
              <a:rPr lang="en-US" baseline="0" dirty="0"/>
              <a:t> and 20% reading , looking over slides, watching videos – these resources are great for after you complete the course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82182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534207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4035942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412935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091064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500843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9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F2DAE4-C87D-464C-8529-C68309DD1CFC}"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1707245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F2DAE4-C87D-464C-8529-C68309DD1CFC}"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41972687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4/26/2016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124016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F2DAE4-C87D-464C-8529-C68309DD1CFC}"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86637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F2DAE4-C87D-464C-8529-C68309DD1CFC}"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840744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4/26/2016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21423125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4/26/2016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4/26/2016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4/26/2016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27512033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4/26/2016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26077256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baymard.com/blog/line-length-readabilit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hyperlink" Target="http://typeplate.com/"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developer.mozilla.org/en-US/docs/Web/CSS/Pseudo-class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jpe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Down and Dirty CSS</a:t>
            </a:r>
          </a:p>
        </p:txBody>
      </p:sp>
      <p:sp>
        <p:nvSpPr>
          <p:cNvPr id="3" name="Text Placeholder 2"/>
          <p:cNvSpPr>
            <a:spLocks noGrp="1"/>
          </p:cNvSpPr>
          <p:nvPr>
            <p:ph type="body" sz="quarter" idx="11"/>
          </p:nvPr>
        </p:nvSpPr>
        <p:spPr/>
        <p:txBody>
          <a:bodyPr/>
          <a:lstStyle/>
          <a:p>
            <a:r>
              <a:rPr lang="en-US" dirty="0"/>
              <a:t>April 27, 2016</a:t>
            </a:r>
          </a:p>
        </p:txBody>
      </p:sp>
      <p:sp>
        <p:nvSpPr>
          <p:cNvPr id="4" name="Text Placeholder 3"/>
          <p:cNvSpPr>
            <a:spLocks noGrp="1"/>
          </p:cNvSpPr>
          <p:nvPr>
            <p:ph type="body" sz="quarter" idx="10"/>
          </p:nvPr>
        </p:nvSpPr>
        <p:spPr/>
        <p:txBody>
          <a:bodyPr/>
          <a:lstStyle/>
          <a:p>
            <a:r>
              <a:rPr lang="en-US" dirty="0"/>
              <a:t>Day 5	</a:t>
            </a:r>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#2 – Books Please?</a:t>
            </a:r>
          </a:p>
        </p:txBody>
      </p:sp>
      <p:sp>
        <p:nvSpPr>
          <p:cNvPr id="7" name="Shape 70"/>
          <p:cNvSpPr txBox="1">
            <a:spLocks/>
          </p:cNvSpPr>
          <p:nvPr/>
        </p:nvSpPr>
        <p:spPr>
          <a:xfrm>
            <a:off x="304800" y="4258792"/>
            <a:ext cx="8610599" cy="137074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r>
              <a:rPr lang="en-US" sz="2200" b="1" dirty="0">
                <a:latin typeface="Arial" panose="020B0604020202020204" pitchFamily="34" charset="0"/>
                <a:cs typeface="Arial" panose="020B0604020202020204" pitchFamily="34" charset="0"/>
              </a:rPr>
              <a:t>Codecademy.com &amp; Codeschool.com </a:t>
            </a:r>
            <a:r>
              <a:rPr lang="en-US" sz="2200" dirty="0">
                <a:latin typeface="Arial" panose="020B0604020202020204" pitchFamily="34" charset="0"/>
                <a:cs typeface="Arial" panose="020B0604020202020204" pitchFamily="34" charset="0"/>
              </a:rPr>
              <a:t>offers some of the best online courses on HTML, CSS, </a:t>
            </a:r>
            <a:r>
              <a:rPr lang="en-US" sz="2200" dirty="0" err="1">
                <a:latin typeface="Arial" panose="020B0604020202020204" pitchFamily="34" charset="0"/>
                <a:cs typeface="Arial" panose="020B0604020202020204" pitchFamily="34" charset="0"/>
              </a:rPr>
              <a:t>Javascript</a:t>
            </a:r>
            <a:r>
              <a:rPr lang="en-US" sz="2200" dirty="0">
                <a:latin typeface="Arial" panose="020B0604020202020204" pitchFamily="34" charset="0"/>
                <a:cs typeface="Arial" panose="020B0604020202020204" pitchFamily="34" charset="0"/>
              </a:rPr>
              <a:t>, Node, Express, and Angular tutorials of anywhere.</a:t>
            </a:r>
          </a:p>
          <a:p>
            <a:pPr marL="0" indent="0" algn="ctr">
              <a:buNone/>
            </a:pPr>
            <a:endParaRPr lang="en-US" sz="2200" dirty="0">
              <a:latin typeface="Arial" panose="020B0604020202020204" pitchFamily="34" charset="0"/>
              <a:cs typeface="Arial" panose="020B0604020202020204" pitchFamily="34" charset="0"/>
            </a:endParaRPr>
          </a:p>
          <a:p>
            <a:pPr algn="ctr"/>
            <a:endParaRPr lang="en-US" sz="22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stretch>
            <a:fillRect/>
          </a:stretch>
        </p:blipFill>
        <p:spPr>
          <a:xfrm>
            <a:off x="304800" y="860746"/>
            <a:ext cx="8610599" cy="3164692"/>
          </a:xfrm>
          <a:prstGeom prst="rect">
            <a:avLst/>
          </a:prstGeom>
        </p:spPr>
      </p:pic>
    </p:spTree>
    <p:extLst>
      <p:ext uri="{BB962C8B-B14F-4D97-AF65-F5344CB8AC3E}">
        <p14:creationId xmlns:p14="http://schemas.microsoft.com/office/powerpoint/2010/main" val="3679258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#2 – Books Please?</a:t>
            </a:r>
          </a:p>
        </p:txBody>
      </p:sp>
      <p:sp>
        <p:nvSpPr>
          <p:cNvPr id="5" name="Shape 70"/>
          <p:cNvSpPr txBox="1">
            <a:spLocks/>
          </p:cNvSpPr>
          <p:nvPr/>
        </p:nvSpPr>
        <p:spPr>
          <a:xfrm>
            <a:off x="304800" y="4724400"/>
            <a:ext cx="8610599" cy="137074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r>
              <a:rPr lang="en-US" sz="2200" b="1" dirty="0">
                <a:latin typeface="Arial" panose="020B0604020202020204" pitchFamily="34" charset="0"/>
                <a:cs typeface="Arial" panose="020B0604020202020204" pitchFamily="34" charset="0"/>
              </a:rPr>
              <a:t>HTML, CSS, </a:t>
            </a:r>
            <a:r>
              <a:rPr lang="en-US" sz="2200" b="1" dirty="0" err="1">
                <a:latin typeface="Arial" panose="020B0604020202020204" pitchFamily="34" charset="0"/>
                <a:cs typeface="Arial" panose="020B0604020202020204" pitchFamily="34" charset="0"/>
              </a:rPr>
              <a:t>Javascript</a:t>
            </a:r>
            <a:r>
              <a:rPr lang="en-US" sz="2200" b="1" dirty="0">
                <a:latin typeface="Arial" panose="020B0604020202020204" pitchFamily="34" charset="0"/>
                <a:cs typeface="Arial" panose="020B0604020202020204" pitchFamily="34" charset="0"/>
              </a:rPr>
              <a:t>, and jQuery by Jon </a:t>
            </a:r>
            <a:r>
              <a:rPr lang="en-US" sz="2200" b="1" dirty="0" err="1">
                <a:latin typeface="Arial" panose="020B0604020202020204" pitchFamily="34" charset="0"/>
                <a:cs typeface="Arial" panose="020B0604020202020204" pitchFamily="34" charset="0"/>
              </a:rPr>
              <a:t>Duckett</a:t>
            </a:r>
            <a:r>
              <a:rPr lang="en-US" sz="2200" dirty="0">
                <a:latin typeface="Arial" panose="020B0604020202020204" pitchFamily="34" charset="0"/>
                <a:cs typeface="Arial" panose="020B0604020202020204" pitchFamily="34" charset="0"/>
              </a:rPr>
              <a:t> are two of the clearest primers on these subjects. If you are a “book-person”, these may be helpful texts. ($34 on Amazon for both)</a:t>
            </a:r>
          </a:p>
          <a:p>
            <a:pPr algn="ctr"/>
            <a:endParaRPr lang="en-US" sz="1800" dirty="0">
              <a:latin typeface="Arial" panose="020B0604020202020204" pitchFamily="34" charset="0"/>
              <a:cs typeface="Arial" panose="020B0604020202020204" pitchFamily="34" charset="0"/>
            </a:endParaRPr>
          </a:p>
        </p:txBody>
      </p:sp>
      <p:pic>
        <p:nvPicPr>
          <p:cNvPr id="2050" name="Picture 2" descr="http://ecx.images-amazon.com/images/I/41Z2swEmwaL._SX25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0600"/>
            <a:ext cx="2705100" cy="33917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cx.images-amazon.com/images/I/41oa41LdNdL._SX400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978855"/>
            <a:ext cx="2736433" cy="340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675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#2 – Books Please?</a:t>
            </a:r>
          </a:p>
        </p:txBody>
      </p:sp>
      <p:sp>
        <p:nvSpPr>
          <p:cNvPr id="8" name="Shape 70"/>
          <p:cNvSpPr txBox="1">
            <a:spLocks/>
          </p:cNvSpPr>
          <p:nvPr/>
        </p:nvSpPr>
        <p:spPr>
          <a:xfrm>
            <a:off x="4495800" y="990600"/>
            <a:ext cx="4571999" cy="51054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Eloquent </a:t>
            </a:r>
            <a:r>
              <a:rPr lang="en-US" sz="2200" b="1" dirty="0" err="1">
                <a:latin typeface="Arial" panose="020B0604020202020204" pitchFamily="34" charset="0"/>
                <a:cs typeface="Arial" panose="020B0604020202020204" pitchFamily="34" charset="0"/>
              </a:rPr>
              <a:t>Javascript</a:t>
            </a:r>
            <a:r>
              <a:rPr lang="en-US" sz="2200" dirty="0">
                <a:latin typeface="Arial" panose="020B0604020202020204" pitchFamily="34" charset="0"/>
                <a:cs typeface="Arial" panose="020B0604020202020204" pitchFamily="34" charset="0"/>
              </a:rPr>
              <a:t> is a terrific free book that goes through the fundamentals of </a:t>
            </a:r>
            <a:r>
              <a:rPr lang="en-US" sz="2200" dirty="0" err="1">
                <a:latin typeface="Arial" panose="020B0604020202020204" pitchFamily="34" charset="0"/>
                <a:cs typeface="Arial" panose="020B0604020202020204" pitchFamily="34" charset="0"/>
              </a:rPr>
              <a:t>Javascript</a:t>
            </a:r>
            <a:r>
              <a:rPr lang="en-US" sz="2200" dirty="0">
                <a:latin typeface="Arial" panose="020B0604020202020204" pitchFamily="34" charset="0"/>
                <a:cs typeface="Arial" panose="020B0604020202020204" pitchFamily="34" charset="0"/>
              </a:rPr>
              <a:t>.</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You can find it here:</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3"/>
              </a:rPr>
              <a:t>http://eloquentjavascript.net/</a:t>
            </a: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pPr marL="0" indent="0">
              <a:buNone/>
            </a:pPr>
            <a:endParaRPr lang="en-US" sz="2200" b="1" dirty="0">
              <a:latin typeface="Arial" panose="020B0604020202020204" pitchFamily="34" charset="0"/>
              <a:cs typeface="Arial" panose="020B0604020202020204" pitchFamily="34" charset="0"/>
            </a:endParaRPr>
          </a:p>
        </p:txBody>
      </p:sp>
      <p:pic>
        <p:nvPicPr>
          <p:cNvPr id="5122" name="Picture 2" descr="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914399"/>
            <a:ext cx="4057650" cy="525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101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#3 – Homework is Hard</a:t>
            </a:r>
          </a:p>
        </p:txBody>
      </p:sp>
      <p:pic>
        <p:nvPicPr>
          <p:cNvPr id="4" name="Picture 2" descr="https://s-media-cache-ak0.pinimg.com/564x/dd/83/7a/dd837ab66b4ff40fb4eca62be5776ef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789548"/>
            <a:ext cx="7239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234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#3 – Homework is Hard</a:t>
            </a:r>
          </a:p>
        </p:txBody>
      </p:sp>
      <p:sp>
        <p:nvSpPr>
          <p:cNvPr id="5"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Going forward, Homework will always be due on </a:t>
            </a:r>
            <a:r>
              <a:rPr lang="en-US" sz="2200" b="1" u="sng" dirty="0">
                <a:latin typeface="Arial" panose="020B0604020202020204" pitchFamily="34" charset="0"/>
                <a:cs typeface="Arial" panose="020B0604020202020204" pitchFamily="34" charset="0"/>
              </a:rPr>
              <a:t>Wednesday</a:t>
            </a:r>
            <a:r>
              <a:rPr lang="en-US" sz="2200" dirty="0">
                <a:latin typeface="Arial" panose="020B0604020202020204" pitchFamily="34" charset="0"/>
                <a:cs typeface="Arial" panose="020B0604020202020204" pitchFamily="34" charset="0"/>
              </a:rPr>
              <a:t>.</a:t>
            </a:r>
          </a:p>
          <a:p>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Generally speaking, expect homework to be semi-challenging.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Make sure you’re leaving a solid block of time to put in. </a:t>
            </a:r>
          </a:p>
          <a:p>
            <a:endParaRPr lang="en-US" sz="2200" dirty="0">
              <a:latin typeface="Arial" panose="020B0604020202020204" pitchFamily="34" charset="0"/>
              <a:cs typeface="Arial" panose="020B0604020202020204" pitchFamily="34" charset="0"/>
            </a:endParaRPr>
          </a:p>
          <a:p>
            <a:r>
              <a:rPr lang="en-US" sz="2200" u="sng" dirty="0">
                <a:latin typeface="Arial" panose="020B0604020202020204" pitchFamily="34" charset="0"/>
                <a:cs typeface="Arial" panose="020B0604020202020204" pitchFamily="34" charset="0"/>
              </a:rPr>
              <a:t>If you find yourself working on assignment for over 2 hours without even a small amount of progress – let us know! </a:t>
            </a:r>
          </a:p>
          <a:p>
            <a:endParaRPr lang="en-US" sz="2200" u="sng"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You don’t win points in life staring at a blank screen.</a:t>
            </a:r>
          </a:p>
        </p:txBody>
      </p:sp>
    </p:spTree>
    <p:extLst>
      <p:ext uri="{BB962C8B-B14F-4D97-AF65-F5344CB8AC3E}">
        <p14:creationId xmlns:p14="http://schemas.microsoft.com/office/powerpoint/2010/main" val="3246668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Tree>
    <p:extLst>
      <p:ext uri="{BB962C8B-B14F-4D97-AF65-F5344CB8AC3E}">
        <p14:creationId xmlns:p14="http://schemas.microsoft.com/office/powerpoint/2010/main" val="278393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Objectives</a:t>
            </a:r>
          </a:p>
        </p:txBody>
      </p:sp>
      <p:sp>
        <p:nvSpPr>
          <p:cNvPr id="5"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200" b="1" u="sng" dirty="0">
                <a:latin typeface="Arial" panose="020B0604020202020204" pitchFamily="34" charset="0"/>
                <a:cs typeface="Arial" panose="020B0604020202020204" pitchFamily="34" charset="0"/>
              </a:rPr>
              <a:t>In today’s class we’ll be introducing:</a:t>
            </a:r>
          </a:p>
          <a:p>
            <a:pPr marL="0" indent="0">
              <a:buNone/>
            </a:pPr>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CSS Typography and Google Fonts</a:t>
            </a:r>
          </a:p>
          <a:p>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Pseudo-Classes </a:t>
            </a:r>
          </a:p>
          <a:p>
            <a:pPr marL="0" indent="0">
              <a:buNone/>
            </a:pPr>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 Basics of Twitter Bootstrap</a:t>
            </a:r>
          </a:p>
          <a:p>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2701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Typography</a:t>
            </a:r>
          </a:p>
        </p:txBody>
      </p:sp>
    </p:spTree>
    <p:extLst>
      <p:ext uri="{BB962C8B-B14F-4D97-AF65-F5344CB8AC3E}">
        <p14:creationId xmlns:p14="http://schemas.microsoft.com/office/powerpoint/2010/main" val="1013768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Typography is Huge</a:t>
            </a:r>
          </a:p>
        </p:txBody>
      </p:sp>
      <p:pic>
        <p:nvPicPr>
          <p:cNvPr id="4" name="Picture 3"/>
          <p:cNvPicPr>
            <a:picLocks noChangeAspect="1"/>
          </p:cNvPicPr>
          <p:nvPr/>
        </p:nvPicPr>
        <p:blipFill>
          <a:blip r:embed="rId3"/>
          <a:stretch>
            <a:fillRect/>
          </a:stretch>
        </p:blipFill>
        <p:spPr>
          <a:xfrm>
            <a:off x="433387" y="946058"/>
            <a:ext cx="8405813" cy="4238028"/>
          </a:xfrm>
          <a:prstGeom prst="rect">
            <a:avLst/>
          </a:prstGeom>
        </p:spPr>
      </p:pic>
      <p:sp>
        <p:nvSpPr>
          <p:cNvPr id="7" name="Shape 70"/>
          <p:cNvSpPr txBox="1">
            <a:spLocks/>
          </p:cNvSpPr>
          <p:nvPr/>
        </p:nvSpPr>
        <p:spPr>
          <a:xfrm>
            <a:off x="304800" y="5226499"/>
            <a:ext cx="8610599" cy="137074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r>
              <a:rPr lang="en-US" sz="2200" b="1" dirty="0">
                <a:latin typeface="Arial" panose="020B0604020202020204" pitchFamily="34" charset="0"/>
                <a:cs typeface="Arial" panose="020B0604020202020204" pitchFamily="34" charset="0"/>
              </a:rPr>
              <a:t>Typography </a:t>
            </a:r>
            <a:r>
              <a:rPr lang="en-US" sz="2200" dirty="0">
                <a:latin typeface="Arial" panose="020B0604020202020204" pitchFamily="34" charset="0"/>
                <a:cs typeface="Arial" panose="020B0604020202020204" pitchFamily="34" charset="0"/>
              </a:rPr>
              <a:t>can play a huge role in the visual aesthetic and emotional identity of a webpage. </a:t>
            </a:r>
          </a:p>
        </p:txBody>
      </p:sp>
    </p:spTree>
    <p:extLst>
      <p:ext uri="{BB962C8B-B14F-4D97-AF65-F5344CB8AC3E}">
        <p14:creationId xmlns:p14="http://schemas.microsoft.com/office/powerpoint/2010/main" val="553254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Typographic Properties</a:t>
            </a:r>
          </a:p>
        </p:txBody>
      </p:sp>
      <p:sp>
        <p:nvSpPr>
          <p:cNvPr id="8" name="Shape 70"/>
          <p:cNvSpPr txBox="1">
            <a:spLocks/>
          </p:cNvSpPr>
          <p:nvPr/>
        </p:nvSpPr>
        <p:spPr>
          <a:xfrm>
            <a:off x="409304" y="783753"/>
            <a:ext cx="8610599" cy="562658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b="1" dirty="0">
                <a:latin typeface="Arial" panose="020B0604020202020204" pitchFamily="34" charset="0"/>
                <a:cs typeface="Arial" panose="020B0604020202020204" pitchFamily="34" charset="0"/>
              </a:rPr>
              <a:t>Line Height</a:t>
            </a:r>
            <a:br>
              <a:rPr lang="en-US" sz="1800"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Distance between lines of text on a page. (Golden Ratio of 1.5x font).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Line-height: 1.5;</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Font-Size</a:t>
            </a:r>
            <a:br>
              <a:rPr lang="en-US" sz="1800"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Actual size of lettering. Should be at least 16 </a:t>
            </a:r>
            <a:r>
              <a:rPr lang="en-US" sz="1800" dirty="0" err="1">
                <a:latin typeface="Arial" panose="020B0604020202020204" pitchFamily="34" charset="0"/>
                <a:cs typeface="Arial" panose="020B0604020202020204" pitchFamily="34" charset="0"/>
              </a:rPr>
              <a:t>px</a:t>
            </a:r>
            <a:r>
              <a:rPr lang="en-US" sz="1800" dirty="0">
                <a:latin typeface="Arial" panose="020B0604020202020204" pitchFamily="34" charset="0"/>
                <a:cs typeface="Arial" panose="020B0604020202020204" pitchFamily="34" charset="0"/>
              </a:rPr>
              <a:t> on modern pages.</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hlinkClick r:id="rId3"/>
              </a:rPr>
              <a:t>https://www.smashingmagazine.com/2011/10/16-pixels-body-copy-anything-less-costly-mistake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font-size: 24px;</a:t>
            </a:r>
          </a:p>
          <a:p>
            <a:r>
              <a:rPr lang="en-US" sz="1800" b="1" dirty="0">
                <a:latin typeface="Arial" panose="020B0604020202020204" pitchFamily="34" charset="0"/>
                <a:cs typeface="Arial" panose="020B0604020202020204" pitchFamily="34" charset="0"/>
              </a:rPr>
              <a:t>Line Length</a:t>
            </a:r>
            <a:br>
              <a:rPr lang="en-US" sz="1800"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Not a CSS property but rather a standard. Should be about 50-75 characters per line on a desktop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hlinkClick r:id="rId4"/>
              </a:rPr>
              <a:t>http://baymard.com/blog/line-length-readability</a:t>
            </a:r>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Letter Spacing</a:t>
            </a:r>
            <a:br>
              <a:rPr lang="en-US" sz="1800" b="1"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Spacing</a:t>
            </a:r>
            <a:r>
              <a:rPr lang="en-US" sz="1800" dirty="0">
                <a:latin typeface="Arial" panose="020B0604020202020204" pitchFamily="34" charset="0"/>
                <a:cs typeface="Arial" panose="020B0604020202020204" pitchFamily="34" charset="0"/>
              </a:rPr>
              <a:t> between individual letters (try to avoid cramping)</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letter-spacing:2px;</a:t>
            </a:r>
          </a:p>
          <a:p>
            <a:r>
              <a:rPr lang="en-US" sz="1800" b="1" dirty="0">
                <a:latin typeface="Arial" panose="020B0604020202020204" pitchFamily="34" charset="0"/>
                <a:cs typeface="Arial" panose="020B0604020202020204" pitchFamily="34" charset="0"/>
              </a:rPr>
              <a:t>San Serif vs Serif</a:t>
            </a:r>
            <a:br>
              <a:rPr lang="en-US" sz="1800"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Sans-serif (have no line underneath) and are easier to read online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font-family: sans-serif </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0033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Admin Items…</a:t>
            </a:r>
          </a:p>
        </p:txBody>
      </p:sp>
    </p:spTree>
    <p:extLst>
      <p:ext uri="{BB962C8B-B14F-4D97-AF65-F5344CB8AC3E}">
        <p14:creationId xmlns:p14="http://schemas.microsoft.com/office/powerpoint/2010/main" val="2439599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Line Height vs Fonts</a:t>
            </a:r>
          </a:p>
        </p:txBody>
      </p:sp>
      <p:pic>
        <p:nvPicPr>
          <p:cNvPr id="6" name="Picture 4" descr="http://i.stack.imgur.com/wZta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914400"/>
            <a:ext cx="8526007" cy="440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14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Serif vs Sans Serif</a:t>
            </a:r>
          </a:p>
        </p:txBody>
      </p:sp>
      <p:pic>
        <p:nvPicPr>
          <p:cNvPr id="9" name="Picture 2" descr="http://cdncms.fonts.net/images/6bff0c2cdbbcca14/A.SerifSansPri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703949"/>
            <a:ext cx="8701095" cy="4814609"/>
          </a:xfrm>
          <a:prstGeom prst="rect">
            <a:avLst/>
          </a:prstGeom>
          <a:noFill/>
          <a:extLst>
            <a:ext uri="{909E8E84-426E-40DD-AFC4-6F175D3DCCD1}">
              <a14:hiddenFill xmlns:a14="http://schemas.microsoft.com/office/drawing/2010/main">
                <a:solidFill>
                  <a:srgbClr val="FFFFFF"/>
                </a:solidFill>
              </a14:hiddenFill>
            </a:ext>
          </a:extLst>
        </p:spPr>
      </p:pic>
      <p:sp>
        <p:nvSpPr>
          <p:cNvPr id="4" name="Shape 70"/>
          <p:cNvSpPr txBox="1">
            <a:spLocks/>
          </p:cNvSpPr>
          <p:nvPr/>
        </p:nvSpPr>
        <p:spPr>
          <a:xfrm>
            <a:off x="304800" y="5518557"/>
            <a:ext cx="8610599" cy="95844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r>
              <a:rPr lang="en-US" sz="2000" b="1" dirty="0">
                <a:latin typeface="Arial" panose="020B0604020202020204" pitchFamily="34" charset="0"/>
                <a:cs typeface="Arial" panose="020B0604020202020204" pitchFamily="34" charset="0"/>
              </a:rPr>
              <a:t>Serif fonts</a:t>
            </a:r>
            <a:r>
              <a:rPr lang="en-US" sz="2000" dirty="0">
                <a:latin typeface="Arial" panose="020B0604020202020204" pitchFamily="34" charset="0"/>
                <a:cs typeface="Arial" panose="020B0604020202020204" pitchFamily="34" charset="0"/>
              </a:rPr>
              <a:t> include small lines attached to the end strokes of letters.</a:t>
            </a:r>
          </a:p>
          <a:p>
            <a:pPr algn="ctr"/>
            <a:r>
              <a:rPr lang="en-US" sz="2000" b="1" dirty="0">
                <a:latin typeface="Arial" panose="020B0604020202020204" pitchFamily="34" charset="0"/>
                <a:cs typeface="Arial" panose="020B0604020202020204" pitchFamily="34" charset="0"/>
              </a:rPr>
              <a:t>Sans-Serif</a:t>
            </a:r>
            <a:r>
              <a:rPr lang="en-US" sz="2000" dirty="0">
                <a:latin typeface="Arial" panose="020B0604020202020204" pitchFamily="34" charset="0"/>
                <a:cs typeface="Arial" panose="020B0604020202020204" pitchFamily="34" charset="0"/>
              </a:rPr>
              <a:t> (without serif) do not include such strokes. </a:t>
            </a:r>
          </a:p>
        </p:txBody>
      </p:sp>
    </p:spTree>
    <p:extLst>
      <p:ext uri="{BB962C8B-B14F-4D97-AF65-F5344CB8AC3E}">
        <p14:creationId xmlns:p14="http://schemas.microsoft.com/office/powerpoint/2010/main" val="4017629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TextBox 7"/>
          <p:cNvSpPr txBox="1"/>
          <p:nvPr/>
        </p:nvSpPr>
        <p:spPr>
          <a:xfrm>
            <a:off x="304800" y="914400"/>
            <a:ext cx="8686800" cy="5847755"/>
          </a:xfrm>
          <a:prstGeom prst="rect">
            <a:avLst/>
          </a:prstGeom>
          <a:noFill/>
        </p:spPr>
        <p:txBody>
          <a:bodyPr wrap="square" rtlCol="0">
            <a:spAutoFit/>
          </a:bodyPr>
          <a:lstStyle/>
          <a:p>
            <a:r>
              <a:rPr lang="en-US" sz="2200" b="1" dirty="0">
                <a:latin typeface="Arial" panose="020B0604020202020204" pitchFamily="34" charset="0"/>
                <a:ea typeface="Roboto" pitchFamily="2" charset="0"/>
                <a:cs typeface="Arial" panose="020B0604020202020204" pitchFamily="34" charset="0"/>
              </a:rPr>
              <a:t>Assignment</a:t>
            </a:r>
            <a:endParaRPr lang="en-US" sz="2200" dirty="0">
              <a:latin typeface="Arial" panose="020B0604020202020204" pitchFamily="34" charset="0"/>
              <a:ea typeface="Roboto" pitchFamily="2" charset="0"/>
              <a:cs typeface="Arial" panose="020B0604020202020204" pitchFamily="34" charset="0"/>
            </a:endParaRPr>
          </a:p>
          <a:p>
            <a:r>
              <a:rPr lang="en-US" sz="2200" dirty="0">
                <a:latin typeface="Arial" panose="020B0604020202020204" pitchFamily="34" charset="0"/>
                <a:ea typeface="Roboto" pitchFamily="2" charset="0"/>
                <a:cs typeface="Arial" panose="020B0604020202020204" pitchFamily="34" charset="0"/>
              </a:rPr>
              <a:t>Create a block of text using a Lorem Ipsum Generator and incorporate it into an HTML Document. </a:t>
            </a:r>
          </a:p>
          <a:p>
            <a:endParaRPr lang="en-US" sz="2200" dirty="0">
              <a:latin typeface="Arial" panose="020B0604020202020204" pitchFamily="34" charset="0"/>
              <a:ea typeface="Roboto" pitchFamily="2" charset="0"/>
              <a:cs typeface="Arial" panose="020B0604020202020204" pitchFamily="34" charset="0"/>
            </a:endParaRPr>
          </a:p>
          <a:p>
            <a:r>
              <a:rPr lang="en-US" sz="2200" dirty="0">
                <a:latin typeface="Arial" panose="020B0604020202020204" pitchFamily="34" charset="0"/>
                <a:ea typeface="Roboto" pitchFamily="2" charset="0"/>
                <a:cs typeface="Arial" panose="020B0604020202020204" pitchFamily="34" charset="0"/>
              </a:rPr>
              <a:t>Then use CSS styling to modify the:</a:t>
            </a:r>
          </a:p>
          <a:p>
            <a:endParaRPr lang="en-US" sz="22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200" dirty="0">
                <a:latin typeface="Arial" panose="020B0604020202020204" pitchFamily="34" charset="0"/>
                <a:ea typeface="Roboto" pitchFamily="2" charset="0"/>
                <a:cs typeface="Arial" panose="020B0604020202020204" pitchFamily="34" charset="0"/>
              </a:rPr>
              <a:t>Font-family</a:t>
            </a:r>
          </a:p>
          <a:p>
            <a:pPr marL="342900" indent="-342900">
              <a:buFont typeface="Arial" panose="020B0604020202020204" pitchFamily="34" charset="0"/>
              <a:buChar char="•"/>
            </a:pPr>
            <a:r>
              <a:rPr lang="en-US" sz="2200" dirty="0">
                <a:latin typeface="Arial" panose="020B0604020202020204" pitchFamily="34" charset="0"/>
                <a:ea typeface="Roboto" pitchFamily="2" charset="0"/>
                <a:cs typeface="Arial" panose="020B0604020202020204" pitchFamily="34" charset="0"/>
              </a:rPr>
              <a:t>Font-size</a:t>
            </a:r>
          </a:p>
          <a:p>
            <a:pPr marL="342900" indent="-342900">
              <a:buFont typeface="Arial" panose="020B0604020202020204" pitchFamily="34" charset="0"/>
              <a:buChar char="•"/>
            </a:pPr>
            <a:r>
              <a:rPr lang="en-US" sz="2200" dirty="0">
                <a:latin typeface="Arial" panose="020B0604020202020204" pitchFamily="34" charset="0"/>
                <a:ea typeface="Roboto" pitchFamily="2" charset="0"/>
                <a:cs typeface="Arial" panose="020B0604020202020204" pitchFamily="34" charset="0"/>
              </a:rPr>
              <a:t>Font-weight</a:t>
            </a:r>
          </a:p>
          <a:p>
            <a:pPr marL="342900" indent="-342900">
              <a:buFont typeface="Arial" panose="020B0604020202020204" pitchFamily="34" charset="0"/>
              <a:buChar char="•"/>
            </a:pPr>
            <a:r>
              <a:rPr lang="en-US" sz="2200" dirty="0">
                <a:latin typeface="Arial" panose="020B0604020202020204" pitchFamily="34" charset="0"/>
                <a:ea typeface="Roboto" pitchFamily="2" charset="0"/>
                <a:cs typeface="Arial" panose="020B0604020202020204" pitchFamily="34" charset="0"/>
              </a:rPr>
              <a:t>Line-height</a:t>
            </a:r>
          </a:p>
          <a:p>
            <a:pPr marL="342900" indent="-342900">
              <a:buFont typeface="Arial" panose="020B0604020202020204" pitchFamily="34" charset="0"/>
              <a:buChar char="•"/>
            </a:pPr>
            <a:r>
              <a:rPr lang="en-US" sz="2200" dirty="0">
                <a:latin typeface="Arial" panose="020B0604020202020204" pitchFamily="34" charset="0"/>
                <a:ea typeface="Roboto" pitchFamily="2" charset="0"/>
                <a:cs typeface="Arial" panose="020B0604020202020204" pitchFamily="34" charset="0"/>
              </a:rPr>
              <a:t>Line spacing</a:t>
            </a:r>
          </a:p>
          <a:p>
            <a:pPr marL="342900" indent="-342900">
              <a:buFont typeface="Arial" panose="020B0604020202020204" pitchFamily="34" charset="0"/>
              <a:buChar char="•"/>
            </a:pPr>
            <a:endParaRPr lang="en-US" sz="2200" dirty="0">
              <a:latin typeface="Arial" panose="020B0604020202020204" pitchFamily="34" charset="0"/>
              <a:ea typeface="Roboto" pitchFamily="2" charset="0"/>
              <a:cs typeface="Arial" panose="020B0604020202020204" pitchFamily="34" charset="0"/>
            </a:endParaRPr>
          </a:p>
          <a:p>
            <a:r>
              <a:rPr lang="en-US" sz="2200" b="1" dirty="0">
                <a:latin typeface="Arial" panose="020B0604020202020204" pitchFamily="34" charset="0"/>
                <a:ea typeface="Roboto" pitchFamily="2" charset="0"/>
                <a:cs typeface="Arial" panose="020B0604020202020204" pitchFamily="34" charset="0"/>
              </a:rPr>
              <a:t>Bonus:</a:t>
            </a:r>
            <a:endParaRPr lang="en-US" sz="2200" dirty="0">
              <a:latin typeface="Arial" panose="020B0604020202020204" pitchFamily="34" charset="0"/>
              <a:ea typeface="Roboto" pitchFamily="2" charset="0"/>
              <a:cs typeface="Arial" panose="020B0604020202020204" pitchFamily="34" charset="0"/>
            </a:endParaRPr>
          </a:p>
          <a:p>
            <a:r>
              <a:rPr lang="en-US" sz="2200" dirty="0">
                <a:latin typeface="Arial" panose="020B0604020202020204" pitchFamily="34" charset="0"/>
                <a:ea typeface="Roboto" pitchFamily="2" charset="0"/>
                <a:cs typeface="Arial" panose="020B0604020202020204" pitchFamily="34" charset="0"/>
              </a:rPr>
              <a:t>If you finish early, read about </a:t>
            </a:r>
            <a:r>
              <a:rPr lang="en-US" sz="2200" dirty="0" err="1">
                <a:latin typeface="Arial" panose="020B0604020202020204" pitchFamily="34" charset="0"/>
                <a:ea typeface="Roboto" pitchFamily="2" charset="0"/>
                <a:cs typeface="Arial" panose="020B0604020202020204" pitchFamily="34" charset="0"/>
              </a:rPr>
              <a:t>TypePlate</a:t>
            </a:r>
            <a:r>
              <a:rPr lang="en-US" sz="2200" dirty="0">
                <a:latin typeface="Arial" panose="020B0604020202020204" pitchFamily="34" charset="0"/>
                <a:ea typeface="Roboto" pitchFamily="2" charset="0"/>
                <a:cs typeface="Arial" panose="020B0604020202020204" pitchFamily="34" charset="0"/>
              </a:rPr>
              <a:t> and see if you can figure out how to incorporate it into your site. (</a:t>
            </a:r>
            <a:r>
              <a:rPr lang="en-US" sz="2200" dirty="0">
                <a:latin typeface="Arial" panose="020B0604020202020204" pitchFamily="34" charset="0"/>
                <a:ea typeface="Roboto" pitchFamily="2" charset="0"/>
                <a:cs typeface="Arial" panose="020B0604020202020204" pitchFamily="34" charset="0"/>
                <a:hlinkClick r:id="rId2"/>
              </a:rPr>
              <a:t>http://typeplate.com/</a:t>
            </a:r>
            <a:r>
              <a:rPr lang="en-US" sz="2200" dirty="0">
                <a:latin typeface="Arial" panose="020B0604020202020204" pitchFamily="34" charset="0"/>
                <a:ea typeface="Roboto" pitchFamily="2" charset="0"/>
                <a:cs typeface="Arial" panose="020B0604020202020204" pitchFamily="34" charset="0"/>
              </a:rPr>
              <a:t>)</a:t>
            </a:r>
          </a:p>
          <a:p>
            <a:endParaRPr lang="en-US" sz="2200" dirty="0">
              <a:latin typeface="Arial" panose="020B0604020202020204" pitchFamily="34" charset="0"/>
              <a:ea typeface="Roboto" pitchFamily="2" charset="0"/>
              <a:cs typeface="Arial" panose="020B0604020202020204" pitchFamily="34" charset="0"/>
            </a:endParaRPr>
          </a:p>
          <a:p>
            <a:endParaRPr lang="en-US" sz="2200" dirty="0">
              <a:latin typeface="Arial" panose="020B0604020202020204" pitchFamily="34" charset="0"/>
              <a:ea typeface="Roboto" pitchFamily="2"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2514600" y="124825"/>
            <a:ext cx="6477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1-CSSTypography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863046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Google Fonts</a:t>
            </a:r>
          </a:p>
        </p:txBody>
      </p:sp>
      <p:pic>
        <p:nvPicPr>
          <p:cNvPr id="7" name="Picture 6"/>
          <p:cNvPicPr>
            <a:picLocks noChangeAspect="1"/>
          </p:cNvPicPr>
          <p:nvPr/>
        </p:nvPicPr>
        <p:blipFill>
          <a:blip r:embed="rId3"/>
          <a:stretch>
            <a:fillRect/>
          </a:stretch>
        </p:blipFill>
        <p:spPr>
          <a:xfrm>
            <a:off x="438150" y="995747"/>
            <a:ext cx="8401050" cy="4692408"/>
          </a:xfrm>
          <a:prstGeom prst="rect">
            <a:avLst/>
          </a:prstGeom>
        </p:spPr>
      </p:pic>
      <p:sp>
        <p:nvSpPr>
          <p:cNvPr id="10" name="Shape 70"/>
          <p:cNvSpPr txBox="1">
            <a:spLocks/>
          </p:cNvSpPr>
          <p:nvPr/>
        </p:nvSpPr>
        <p:spPr>
          <a:xfrm>
            <a:off x="304800" y="5818053"/>
            <a:ext cx="8610599" cy="77918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200" b="1" dirty="0">
                <a:latin typeface="Arial" panose="020B0604020202020204" pitchFamily="34" charset="0"/>
                <a:cs typeface="Arial" panose="020B0604020202020204" pitchFamily="34" charset="0"/>
              </a:rPr>
              <a:t>Google Custom Fonts can be easily incorporated</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4303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800" i="1" dirty="0">
                <a:latin typeface="Arial" panose="020B0604020202020204" pitchFamily="34" charset="0"/>
                <a:ea typeface="Roboto" panose="02000000000000000000" pitchFamily="2" charset="0"/>
                <a:cs typeface="Arial" panose="020B0604020202020204" pitchFamily="34" charset="0"/>
              </a:rPr>
              <a:t>(</a:t>
            </a:r>
            <a:r>
              <a:rPr lang="en-US" sz="2800" i="1" dirty="0" err="1">
                <a:latin typeface="Arial" panose="020B0604020202020204" pitchFamily="34" charset="0"/>
                <a:ea typeface="Roboto" panose="02000000000000000000" pitchFamily="2" charset="0"/>
                <a:cs typeface="Arial" panose="020B0604020202020204" pitchFamily="34" charset="0"/>
              </a:rPr>
              <a:t>GoogleFontDemo</a:t>
            </a:r>
            <a:r>
              <a:rPr lang="en-US" sz="2800" i="1" dirty="0">
                <a:latin typeface="Arial" panose="020B0604020202020204" pitchFamily="34" charset="0"/>
                <a:ea typeface="Roboto" panose="02000000000000000000" pitchFamily="2" charset="0"/>
                <a:cs typeface="Arial" panose="020B0604020202020204" pitchFamily="34" charset="0"/>
              </a:rPr>
              <a:t>) </a:t>
            </a:r>
          </a:p>
        </p:txBody>
      </p:sp>
    </p:spTree>
    <p:extLst>
      <p:ext uri="{BB962C8B-B14F-4D97-AF65-F5344CB8AC3E}">
        <p14:creationId xmlns:p14="http://schemas.microsoft.com/office/powerpoint/2010/main" val="1011166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TextBox 7"/>
          <p:cNvSpPr txBox="1"/>
          <p:nvPr/>
        </p:nvSpPr>
        <p:spPr>
          <a:xfrm>
            <a:off x="304800" y="914400"/>
            <a:ext cx="8686800" cy="3416320"/>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Create (or re-use) an HTML Document of your choosing and then incorporate 2-3 Custom Google Fonts into the page. </a:t>
            </a:r>
          </a:p>
          <a:p>
            <a:endParaRPr lang="en-US" sz="2400" dirty="0">
              <a:latin typeface="Arial" panose="020B0604020202020204" pitchFamily="34" charset="0"/>
              <a:ea typeface="Roboto" pitchFamily="2" charset="0"/>
              <a:cs typeface="Arial" panose="020B0604020202020204" pitchFamily="34" charset="0"/>
            </a:endParaRPr>
          </a:p>
          <a:p>
            <a:r>
              <a:rPr lang="en-US" sz="2400" b="1" dirty="0">
                <a:latin typeface="Arial" panose="020B0604020202020204" pitchFamily="34" charset="0"/>
                <a:ea typeface="Roboto" pitchFamily="2" charset="0"/>
                <a:cs typeface="Arial" panose="020B0604020202020204" pitchFamily="34" charset="0"/>
              </a:rPr>
              <a:t>Bonus:</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If you finish early, read about Font Awesome icons and see if you can figure out how to incorporate one onto your page. </a:t>
            </a: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7" name="TextBox 6"/>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2-GoogleFontDemo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809733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Styles</a:t>
            </a:r>
          </a:p>
        </p:txBody>
      </p:sp>
    </p:spTree>
    <p:extLst>
      <p:ext uri="{BB962C8B-B14F-4D97-AF65-F5344CB8AC3E}">
        <p14:creationId xmlns:p14="http://schemas.microsoft.com/office/powerpoint/2010/main" val="1828196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Pseudo Classes</a:t>
            </a:r>
          </a:p>
        </p:txBody>
      </p:sp>
      <p:pic>
        <p:nvPicPr>
          <p:cNvPr id="5" name="Picture 4"/>
          <p:cNvPicPr>
            <a:picLocks noChangeAspect="1"/>
          </p:cNvPicPr>
          <p:nvPr/>
        </p:nvPicPr>
        <p:blipFill>
          <a:blip r:embed="rId3"/>
          <a:stretch>
            <a:fillRect/>
          </a:stretch>
        </p:blipFill>
        <p:spPr>
          <a:xfrm>
            <a:off x="4724399" y="990600"/>
            <a:ext cx="4310743" cy="5114986"/>
          </a:xfrm>
          <a:prstGeom prst="rect">
            <a:avLst/>
          </a:prstGeom>
          <a:ln>
            <a:solidFill>
              <a:schemeClr val="accent1"/>
            </a:solidFill>
          </a:ln>
        </p:spPr>
      </p:pic>
      <p:sp>
        <p:nvSpPr>
          <p:cNvPr id="6" name="Shape 70"/>
          <p:cNvSpPr txBox="1">
            <a:spLocks/>
          </p:cNvSpPr>
          <p:nvPr/>
        </p:nvSpPr>
        <p:spPr>
          <a:xfrm>
            <a:off x="409305" y="783753"/>
            <a:ext cx="3857896" cy="562658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Additionally, CSS has keywords that can be added to selectors to highlight a </a:t>
            </a:r>
            <a:r>
              <a:rPr lang="en-US" sz="1800" b="1" u="sng" dirty="0">
                <a:latin typeface="Arial" panose="020B0604020202020204" pitchFamily="34" charset="0"/>
                <a:cs typeface="Arial" panose="020B0604020202020204" pitchFamily="34" charset="0"/>
              </a:rPr>
              <a:t>special state</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of the element selected.</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Great example: CSS can hook onto the specific moment when a link is </a:t>
            </a:r>
            <a:r>
              <a:rPr lang="en-US" sz="1800" b="1" u="sng" dirty="0">
                <a:latin typeface="Arial" panose="020B0604020202020204" pitchFamily="34" charset="0"/>
                <a:cs typeface="Arial" panose="020B0604020202020204" pitchFamily="34" charset="0"/>
              </a:rPr>
              <a:t>hovered over</a:t>
            </a:r>
            <a:r>
              <a:rPr lang="en-US" sz="1800" dirty="0">
                <a:latin typeface="Arial" panose="020B0604020202020204" pitchFamily="34" charset="0"/>
                <a:cs typeface="Arial" panose="020B0604020202020204" pitchFamily="34" charset="0"/>
              </a:rPr>
              <a:t> using the </a:t>
            </a:r>
            <a:r>
              <a:rPr lang="en-US" sz="1800" b="1" dirty="0">
                <a:latin typeface="Arial" panose="020B0604020202020204" pitchFamily="34" charset="0"/>
                <a:cs typeface="Arial" panose="020B0604020202020204" pitchFamily="34" charset="0"/>
              </a:rPr>
              <a:t>:hover </a:t>
            </a:r>
            <a:r>
              <a:rPr lang="en-US" sz="1800" dirty="0">
                <a:latin typeface="Arial" panose="020B0604020202020204" pitchFamily="34" charset="0"/>
                <a:cs typeface="Arial" panose="020B0604020202020204" pitchFamily="34" charset="0"/>
              </a:rPr>
              <a:t>pseudo-class. </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Complete list of pseudo-classes found here: </a:t>
            </a:r>
            <a:r>
              <a:rPr lang="en-US" sz="1800" dirty="0">
                <a:latin typeface="Arial" panose="020B0604020202020204" pitchFamily="34" charset="0"/>
                <a:cs typeface="Arial" panose="020B0604020202020204" pitchFamily="34" charset="0"/>
                <a:hlinkClick r:id="rId4"/>
              </a:rPr>
              <a:t>https://developer.mozilla.org/en-US/docs/Web/CSS/Pseudo-classes</a:t>
            </a: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18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Button with Various States</a:t>
            </a:r>
          </a:p>
        </p:txBody>
      </p:sp>
      <p:pic>
        <p:nvPicPr>
          <p:cNvPr id="7" name="Picture 2" descr="https://developers.google.com/web/fundamentals/design-and-ui/input/touch/images/button-sta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14400"/>
            <a:ext cx="86360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64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(Button.html | 3-Pseudoclass) </a:t>
            </a:r>
          </a:p>
        </p:txBody>
      </p:sp>
    </p:spTree>
    <p:extLst>
      <p:ext uri="{BB962C8B-B14F-4D97-AF65-F5344CB8AC3E}">
        <p14:creationId xmlns:p14="http://schemas.microsoft.com/office/powerpoint/2010/main" val="3158028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is Due!</a:t>
            </a:r>
          </a:p>
        </p:txBody>
      </p:sp>
      <p:sp>
        <p:nvSpPr>
          <p:cNvPr id="3" name="Title 1"/>
          <p:cNvSpPr txBox="1">
            <a:spLocks/>
          </p:cNvSpPr>
          <p:nvPr/>
        </p:nvSpPr>
        <p:spPr>
          <a:xfrm>
            <a:off x="304800" y="5181600"/>
            <a:ext cx="8534400" cy="15240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400" i="1" dirty="0">
                <a:latin typeface="Arial" panose="020B0604020202020204" pitchFamily="34" charset="0"/>
                <a:ea typeface="Roboto" panose="02000000000000000000" pitchFamily="2" charset="0"/>
                <a:cs typeface="Arial" panose="020B0604020202020204" pitchFamily="34" charset="0"/>
              </a:rPr>
              <a:t>Don’t forget to submit both the GitHub and </a:t>
            </a:r>
            <a:r>
              <a:rPr lang="en-US" sz="2400" i="1" dirty="0" err="1">
                <a:latin typeface="Arial" panose="020B0604020202020204" pitchFamily="34" charset="0"/>
                <a:ea typeface="Roboto" panose="02000000000000000000" pitchFamily="2" charset="0"/>
                <a:cs typeface="Arial" panose="020B0604020202020204" pitchFamily="34" charset="0"/>
              </a:rPr>
              <a:t>Heroku</a:t>
            </a:r>
            <a:r>
              <a:rPr lang="en-US" sz="2400" i="1" dirty="0">
                <a:latin typeface="Arial" panose="020B0604020202020204" pitchFamily="34" charset="0"/>
                <a:ea typeface="Roboto" panose="02000000000000000000" pitchFamily="2" charset="0"/>
                <a:cs typeface="Arial" panose="020B0604020202020204" pitchFamily="34" charset="0"/>
              </a:rPr>
              <a:t> Links</a:t>
            </a:r>
          </a:p>
        </p:txBody>
      </p:sp>
      <p:pic>
        <p:nvPicPr>
          <p:cNvPr id="1026" name="Picture 2" descr="http://m.memegen.com/bb6ib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43000"/>
            <a:ext cx="4876800"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209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TextBox 7"/>
          <p:cNvSpPr txBox="1"/>
          <p:nvPr/>
        </p:nvSpPr>
        <p:spPr>
          <a:xfrm>
            <a:off x="304800" y="914400"/>
            <a:ext cx="8686800" cy="3785652"/>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Create a series of links and modify the pseudo-classes associated with their Default, Active, Hover, and Focus States.</a:t>
            </a:r>
          </a:p>
          <a:p>
            <a:endParaRPr lang="en-US" sz="2400" dirty="0">
              <a:latin typeface="Arial" panose="020B0604020202020204" pitchFamily="34" charset="0"/>
              <a:ea typeface="Roboto" pitchFamily="2" charset="0"/>
              <a:cs typeface="Arial" panose="020B0604020202020204" pitchFamily="34" charset="0"/>
            </a:endParaRPr>
          </a:p>
          <a:p>
            <a:r>
              <a:rPr lang="en-US" sz="2400" b="1" dirty="0">
                <a:latin typeface="Arial" panose="020B0604020202020204" pitchFamily="34" charset="0"/>
                <a:ea typeface="Roboto" pitchFamily="2" charset="0"/>
                <a:cs typeface="Arial" panose="020B0604020202020204" pitchFamily="34" charset="0"/>
              </a:rPr>
              <a:t>Bonus</a:t>
            </a:r>
            <a:r>
              <a:rPr lang="en-US" sz="2400" dirty="0">
                <a:latin typeface="Arial" panose="020B0604020202020204" pitchFamily="34" charset="0"/>
                <a:ea typeface="Roboto" pitchFamily="2" charset="0"/>
                <a:cs typeface="Arial" panose="020B0604020202020204" pitchFamily="34" charset="0"/>
              </a:rPr>
              <a:t>: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If you finish early, incorporate a pseudo-class we haven’t covered in your page. Then read about “pseudo-elements” and try to incorporate one as well.</a:t>
            </a: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707765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CSS Hacking</a:t>
            </a:r>
          </a:p>
        </p:txBody>
      </p:sp>
    </p:spTree>
    <p:extLst>
      <p:ext uri="{BB962C8B-B14F-4D97-AF65-F5344CB8AC3E}">
        <p14:creationId xmlns:p14="http://schemas.microsoft.com/office/powerpoint/2010/main" val="1261770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Quick Refresher on HTML/CSS </a:t>
            </a:r>
          </a:p>
        </p:txBody>
      </p:sp>
      <p:sp>
        <p:nvSpPr>
          <p:cNvPr id="4" name="Content Placeholder 2"/>
          <p:cNvSpPr txBox="1">
            <a:spLocks/>
          </p:cNvSpPr>
          <p:nvPr/>
        </p:nvSpPr>
        <p:spPr>
          <a:xfrm>
            <a:off x="457200" y="1143000"/>
            <a:ext cx="8153400" cy="465963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a:latin typeface="Arial" panose="020B0604020202020204" pitchFamily="34" charset="0"/>
                <a:cs typeface="Arial" panose="020B0604020202020204" pitchFamily="34" charset="0"/>
              </a:rPr>
              <a:t>HTML:</a:t>
            </a:r>
            <a:r>
              <a:rPr lang="en-US" sz="2200">
                <a:latin typeface="Arial" panose="020B0604020202020204" pitchFamily="34" charset="0"/>
                <a:cs typeface="Arial" panose="020B0604020202020204" pitchFamily="34" charset="0"/>
              </a:rPr>
              <a:t> Hypertext Markup Language – (Content)</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CSS: </a:t>
            </a:r>
            <a:r>
              <a:rPr lang="en-US" sz="2200">
                <a:latin typeface="Arial" panose="020B0604020202020204" pitchFamily="34" charset="0"/>
                <a:cs typeface="Arial" panose="020B0604020202020204" pitchFamily="34" charset="0"/>
              </a:rPr>
              <a:t>Cascading Style Sheets – (Appearance)</a:t>
            </a:r>
          </a:p>
          <a:p>
            <a:endParaRPr lang="en-US" sz="2200" b="1">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HTML/CSS are the “languages of the web”. </a:t>
            </a:r>
            <a:r>
              <a:rPr lang="en-US" sz="2200">
                <a:latin typeface="Arial" panose="020B0604020202020204" pitchFamily="34" charset="0"/>
                <a:cs typeface="Arial" panose="020B0604020202020204" pitchFamily="34" charset="0"/>
              </a:rPr>
              <a:t>Together they define both the content and the aesthetics of a webpage – handling everything from the layouts, colors, fonts, and content placement.  </a:t>
            </a:r>
            <a:r>
              <a:rPr lang="en-US" sz="1400">
                <a:latin typeface="Arial" panose="020B0604020202020204" pitchFamily="34" charset="0"/>
                <a:cs typeface="Arial" panose="020B0604020202020204" pitchFamily="34" charset="0"/>
              </a:rPr>
              <a:t>(Javascript is the third – handling logic, animation, etc.)</a:t>
            </a:r>
            <a:endParaRPr lang="en-US" sz="1400" dirty="0">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286" y="4631588"/>
            <a:ext cx="1873914" cy="149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2971799" cy="1492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8945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HTML vs HTML/CSS</a:t>
            </a:r>
          </a:p>
        </p:txBody>
      </p:sp>
      <p:sp>
        <p:nvSpPr>
          <p:cNvPr id="9" name="Content Placeholder 2"/>
          <p:cNvSpPr txBox="1">
            <a:spLocks/>
          </p:cNvSpPr>
          <p:nvPr/>
        </p:nvSpPr>
        <p:spPr>
          <a:xfrm>
            <a:off x="457200" y="990600"/>
            <a:ext cx="4100945" cy="4525963"/>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u="sng">
                <a:latin typeface="Arial" panose="020B0604020202020204" pitchFamily="34" charset="0"/>
                <a:cs typeface="Arial" panose="020B0604020202020204" pitchFamily="34" charset="0"/>
              </a:rPr>
              <a:t>HTML Alone</a:t>
            </a:r>
            <a:endParaRPr lang="en-US" b="1">
              <a:latin typeface="Arial" panose="020B0604020202020204" pitchFamily="34" charset="0"/>
              <a:cs typeface="Arial" panose="020B0604020202020204" pitchFamily="34" charset="0"/>
            </a:endParaRPr>
          </a:p>
          <a:p>
            <a:pPr algn="ctr"/>
            <a:r>
              <a:rPr lang="en-US">
                <a:latin typeface="Arial" panose="020B0604020202020204" pitchFamily="34" charset="0"/>
                <a:cs typeface="Arial" panose="020B0604020202020204" pitchFamily="34" charset="0"/>
              </a:rPr>
              <a:t>Like writing papers in “Notepad”. </a:t>
            </a:r>
          </a:p>
          <a:p>
            <a:pPr algn="ctr"/>
            <a:endParaRPr lang="en-US">
              <a:latin typeface="Arial" panose="020B0604020202020204" pitchFamily="34" charset="0"/>
              <a:cs typeface="Arial" panose="020B0604020202020204" pitchFamily="34" charset="0"/>
            </a:endParaRPr>
          </a:p>
          <a:p>
            <a:pPr algn="ctr"/>
            <a:r>
              <a:rPr lang="en-US">
                <a:latin typeface="Arial" panose="020B0604020202020204" pitchFamily="34" charset="0"/>
                <a:cs typeface="Arial" panose="020B0604020202020204" pitchFamily="34" charset="0"/>
              </a:rPr>
              <a:t>Can only write unformatted text. </a:t>
            </a:r>
            <a:endParaRPr lang="en-US" dirty="0">
              <a:latin typeface="Arial" panose="020B0604020202020204" pitchFamily="34" charset="0"/>
              <a:cs typeface="Arial" panose="020B0604020202020204" pitchFamily="34" charset="0"/>
            </a:endParaRPr>
          </a:p>
        </p:txBody>
      </p:sp>
      <p:sp>
        <p:nvSpPr>
          <p:cNvPr id="10" name="Content Placeholder 2"/>
          <p:cNvSpPr txBox="1">
            <a:spLocks/>
          </p:cNvSpPr>
          <p:nvPr/>
        </p:nvSpPr>
        <p:spPr>
          <a:xfrm>
            <a:off x="4743202" y="990600"/>
            <a:ext cx="410094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latin typeface="Arial" panose="020B0604020202020204" pitchFamily="34" charset="0"/>
                <a:cs typeface="Arial" panose="020B0604020202020204" pitchFamily="34" charset="0"/>
              </a:rPr>
              <a:t>HTML / CSS</a:t>
            </a:r>
          </a:p>
          <a:p>
            <a:pPr algn="ctr"/>
            <a:r>
              <a:rPr lang="en-US" sz="2400" dirty="0">
                <a:latin typeface="Arial" panose="020B0604020202020204" pitchFamily="34" charset="0"/>
                <a:cs typeface="Arial" panose="020B0604020202020204" pitchFamily="34" charset="0"/>
              </a:rPr>
              <a:t>Like writing papers in Microsoft Word.</a:t>
            </a:r>
          </a:p>
          <a:p>
            <a:pPr algn="ctr"/>
            <a:endParaRPr lang="en-US" sz="2400" b="1" u="sng"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Can format text, page settings, alignment, etc. based on “highlighting” and menu options.   </a:t>
            </a:r>
            <a:r>
              <a:rPr lang="en-US" sz="2400" b="1" u="sng" dirty="0">
                <a:latin typeface="Arial" panose="020B0604020202020204" pitchFamily="34" charset="0"/>
                <a:cs typeface="Arial" panose="020B0604020202020204" pitchFamily="34" charset="0"/>
              </a:rPr>
              <a:t> </a:t>
            </a:r>
          </a:p>
        </p:txBody>
      </p:sp>
      <p:pic>
        <p:nvPicPr>
          <p:cNvPr id="11" name="Picture 2" descr="File:Notep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828" y="444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Word 2013 logo.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877" y="4602163"/>
            <a:ext cx="147576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3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4800" y="98052"/>
            <a:ext cx="6248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How You (Probably) Feel About CSS</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814233"/>
            <a:ext cx="7086600" cy="5318515"/>
          </a:xfrm>
          <a:prstGeom prst="rect">
            <a:avLst/>
          </a:prstGeom>
        </p:spPr>
      </p:pic>
    </p:spTree>
    <p:extLst>
      <p:ext uri="{BB962C8B-B14F-4D97-AF65-F5344CB8AC3E}">
        <p14:creationId xmlns:p14="http://schemas.microsoft.com/office/powerpoint/2010/main" val="95598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Revelation…</a:t>
            </a:r>
          </a:p>
        </p:txBody>
      </p:sp>
      <p:sp>
        <p:nvSpPr>
          <p:cNvPr id="3" name="Title 1"/>
          <p:cNvSpPr txBox="1">
            <a:spLocks/>
          </p:cNvSpPr>
          <p:nvPr/>
        </p:nvSpPr>
        <p:spPr>
          <a:xfrm>
            <a:off x="304800" y="2514600"/>
            <a:ext cx="8534400" cy="15240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u="sng" dirty="0">
                <a:latin typeface="Arial" panose="020B0604020202020204" pitchFamily="34" charset="0"/>
                <a:ea typeface="Roboto" panose="02000000000000000000" pitchFamily="2" charset="0"/>
                <a:cs typeface="Arial" panose="020B0604020202020204" pitchFamily="34" charset="0"/>
              </a:rPr>
              <a:t>There is a better way!</a:t>
            </a:r>
          </a:p>
        </p:txBody>
      </p:sp>
    </p:spTree>
    <p:extLst>
      <p:ext uri="{BB962C8B-B14F-4D97-AF65-F5344CB8AC3E}">
        <p14:creationId xmlns:p14="http://schemas.microsoft.com/office/powerpoint/2010/main" val="1838079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077200" cy="653854"/>
          </a:xfrm>
        </p:spPr>
        <p:txBody>
          <a:bodyPr>
            <a:normAutofit/>
          </a:bodyPr>
          <a:lstStyle/>
          <a:p>
            <a:r>
              <a:rPr lang="en-US" dirty="0"/>
              <a:t>Where’s the CSS? </a:t>
            </a:r>
          </a:p>
        </p:txBody>
      </p:sp>
      <p:pic>
        <p:nvPicPr>
          <p:cNvPr id="3" name="Picture 2"/>
          <p:cNvPicPr>
            <a:picLocks noChangeAspect="1"/>
          </p:cNvPicPr>
          <p:nvPr/>
        </p:nvPicPr>
        <p:blipFill>
          <a:blip r:embed="rId3"/>
          <a:stretch>
            <a:fillRect/>
          </a:stretch>
        </p:blipFill>
        <p:spPr>
          <a:xfrm>
            <a:off x="0" y="653854"/>
            <a:ext cx="9144000" cy="5611091"/>
          </a:xfrm>
          <a:prstGeom prst="rect">
            <a:avLst/>
          </a:prstGeom>
        </p:spPr>
      </p:pic>
    </p:spTree>
    <p:extLst>
      <p:ext uri="{BB962C8B-B14F-4D97-AF65-F5344CB8AC3E}">
        <p14:creationId xmlns:p14="http://schemas.microsoft.com/office/powerpoint/2010/main" val="666255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4" name="TextBox 13"/>
          <p:cNvSpPr txBox="1"/>
          <p:nvPr/>
        </p:nvSpPr>
        <p:spPr>
          <a:xfrm>
            <a:off x="304800" y="914400"/>
            <a:ext cx="8686800" cy="5262979"/>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With those closest to you, take a close look at the Bootstrap-powered HTML document I just sent you.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Then, be prepared to answer the following two questions:</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Where is this HTML document drawing its styles from?</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How does our browser know which HTML element to style in which way? (ex: button face or background banner)</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r>
              <a:rPr lang="en-US" sz="2400" i="1" dirty="0">
                <a:latin typeface="Arial" panose="020B0604020202020204" pitchFamily="34" charset="0"/>
                <a:ea typeface="Roboto" pitchFamily="2" charset="0"/>
                <a:cs typeface="Arial" panose="020B0604020202020204" pitchFamily="34" charset="0"/>
              </a:rPr>
              <a:t>HINT: Think about how Google Fonts works…</a:t>
            </a:r>
          </a:p>
        </p:txBody>
      </p:sp>
      <p:sp>
        <p:nvSpPr>
          <p:cNvPr id="5" name="TextBox 4"/>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 4-WheresCSS | Suggested Time: </a:t>
            </a:r>
            <a:r>
              <a:rPr lang="en-US" dirty="0">
                <a:latin typeface="Arial" panose="020B0604020202020204" pitchFamily="34" charset="0"/>
                <a:ea typeface="Roboto" pitchFamily="2" charset="0"/>
                <a:cs typeface="Arial" panose="020B0604020202020204" pitchFamily="34" charset="0"/>
              </a:rPr>
              <a:t>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962235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Powered by Bootstrap</a:t>
            </a:r>
          </a:p>
        </p:txBody>
      </p:sp>
      <p:pic>
        <p:nvPicPr>
          <p:cNvPr id="5" name="Picture 4"/>
          <p:cNvPicPr>
            <a:picLocks noChangeAspect="1"/>
          </p:cNvPicPr>
          <p:nvPr/>
        </p:nvPicPr>
        <p:blipFill>
          <a:blip r:embed="rId3"/>
          <a:stretch>
            <a:fillRect/>
          </a:stretch>
        </p:blipFill>
        <p:spPr>
          <a:xfrm>
            <a:off x="-5871" y="1287122"/>
            <a:ext cx="9144000" cy="2269588"/>
          </a:xfrm>
          <a:prstGeom prst="rect">
            <a:avLst/>
          </a:prstGeom>
        </p:spPr>
      </p:pic>
      <p:sp>
        <p:nvSpPr>
          <p:cNvPr id="6" name="Content Placeholder 2"/>
          <p:cNvSpPr txBox="1">
            <a:spLocks/>
          </p:cNvSpPr>
          <p:nvPr/>
        </p:nvSpPr>
        <p:spPr>
          <a:xfrm>
            <a:off x="-152400" y="794903"/>
            <a:ext cx="3627120" cy="607583"/>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Arial" panose="020B0604020202020204" pitchFamily="34" charset="0"/>
                <a:cs typeface="Arial" panose="020B0604020202020204" pitchFamily="34" charset="0"/>
              </a:rPr>
              <a:t>External CSS Link</a:t>
            </a:r>
            <a:endParaRPr lang="en-US" b="1"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0" y="4297104"/>
            <a:ext cx="9155741" cy="1876581"/>
          </a:xfrm>
          <a:prstGeom prst="rect">
            <a:avLst/>
          </a:prstGeom>
        </p:spPr>
      </p:pic>
      <p:sp>
        <p:nvSpPr>
          <p:cNvPr id="8" name="Content Placeholder 2"/>
          <p:cNvSpPr txBox="1">
            <a:spLocks/>
          </p:cNvSpPr>
          <p:nvPr/>
        </p:nvSpPr>
        <p:spPr>
          <a:xfrm>
            <a:off x="-609600" y="3868596"/>
            <a:ext cx="7467600" cy="493656"/>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300" b="1" dirty="0">
                <a:latin typeface="Arial" panose="020B0604020202020204" pitchFamily="34" charset="0"/>
                <a:cs typeface="Arial" panose="020B0604020202020204" pitchFamily="34" charset="0"/>
              </a:rPr>
              <a:t>Pre-Defined CSS Class (ex: “</a:t>
            </a:r>
            <a:r>
              <a:rPr lang="en-US" sz="2300" b="1" dirty="0" err="1">
                <a:latin typeface="Arial" panose="020B0604020202020204" pitchFamily="34" charset="0"/>
                <a:cs typeface="Arial" panose="020B0604020202020204" pitchFamily="34" charset="0"/>
              </a:rPr>
              <a:t>Jumbotron</a:t>
            </a:r>
            <a:r>
              <a:rPr lang="en-US" sz="23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91354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514" y="661111"/>
            <a:ext cx="9129486" cy="5602185"/>
          </a:xfrm>
          <a:prstGeom prst="rect">
            <a:avLst/>
          </a:prstGeom>
        </p:spPr>
      </p:pic>
      <p:sp>
        <p:nvSpPr>
          <p:cNvPr id="2" name="Title 1"/>
          <p:cNvSpPr>
            <a:spLocks noGrp="1"/>
          </p:cNvSpPr>
          <p:nvPr>
            <p:ph type="title"/>
          </p:nvPr>
        </p:nvSpPr>
        <p:spPr/>
        <p:txBody>
          <a:bodyPr/>
          <a:lstStyle/>
          <a:p>
            <a:r>
              <a:rPr lang="en-US" dirty="0"/>
              <a:t>Powered by Bootstrap</a:t>
            </a:r>
          </a:p>
        </p:txBody>
      </p:sp>
      <p:sp>
        <p:nvSpPr>
          <p:cNvPr id="7" name="TextBox 6"/>
          <p:cNvSpPr txBox="1"/>
          <p:nvPr/>
        </p:nvSpPr>
        <p:spPr>
          <a:xfrm>
            <a:off x="6400800" y="3364468"/>
            <a:ext cx="2268570" cy="369332"/>
          </a:xfrm>
          <a:prstGeom prst="rect">
            <a:avLst/>
          </a:prstGeom>
          <a:solidFill>
            <a:srgbClr val="C00000"/>
          </a:solid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class=“</a:t>
            </a:r>
            <a:r>
              <a:rPr lang="en-US" b="1" dirty="0" err="1">
                <a:solidFill>
                  <a:schemeClr val="bg1"/>
                </a:solidFill>
                <a:latin typeface="Arial" panose="020B0604020202020204" pitchFamily="34" charset="0"/>
                <a:cs typeface="Arial" panose="020B0604020202020204" pitchFamily="34" charset="0"/>
              </a:rPr>
              <a:t>jumbotron</a:t>
            </a:r>
            <a:r>
              <a:rPr lang="en-US" b="1" dirty="0">
                <a:solidFill>
                  <a:schemeClr val="bg1"/>
                </a:solidFill>
                <a:latin typeface="Arial" panose="020B0604020202020204" pitchFamily="34" charset="0"/>
                <a:cs typeface="Arial" panose="020B0604020202020204" pitchFamily="34" charset="0"/>
              </a:rPr>
              <a:t>”</a:t>
            </a:r>
          </a:p>
        </p:txBody>
      </p:sp>
      <p:sp>
        <p:nvSpPr>
          <p:cNvPr id="8" name="Rectangle 7"/>
          <p:cNvSpPr/>
          <p:nvPr/>
        </p:nvSpPr>
        <p:spPr>
          <a:xfrm>
            <a:off x="304800" y="1077772"/>
            <a:ext cx="8382001" cy="2667000"/>
          </a:xfrm>
          <a:prstGeom prst="rect">
            <a:avLst/>
          </a:prstGeom>
          <a:noFill/>
          <a:ln w="1016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99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#1 – Pace is Fast!!!</a:t>
            </a:r>
          </a:p>
        </p:txBody>
      </p:sp>
      <p:pic>
        <p:nvPicPr>
          <p:cNvPr id="5" name="Picture 6" descr="http://www.lolroflmao.com/wp-content/uploads/2011/11/Has-been-studying-his-subject-for-30-years-Assumes-you-will-understand-it-after-3-class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93564"/>
            <a:ext cx="7822383" cy="522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964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Deal!!!</a:t>
            </a:r>
          </a:p>
        </p:txBody>
      </p:sp>
      <p:sp>
        <p:nvSpPr>
          <p:cNvPr id="3" name="Title 1"/>
          <p:cNvSpPr txBox="1">
            <a:spLocks/>
          </p:cNvSpPr>
          <p:nvPr/>
        </p:nvSpPr>
        <p:spPr>
          <a:xfrm>
            <a:off x="304800" y="5029200"/>
            <a:ext cx="8521700" cy="1066800"/>
          </a:xfrm>
          <a:prstGeom prst="rect">
            <a:avLst/>
          </a:prstGeom>
        </p:spPr>
        <p:txBody>
          <a:bodyPr vert="horz" lIns="91440" tIns="45720" rIns="91440" bIns="45720" rtlCol="0" anchor="ctr">
            <a:normAutofit fontScale="92500" lnSpcReduction="1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Using Bootstrap, </a:t>
            </a:r>
          </a:p>
          <a:p>
            <a:r>
              <a:rPr lang="en-US" sz="3600" b="1" i="1" dirty="0">
                <a:latin typeface="Arial" panose="020B0604020202020204" pitchFamily="34" charset="0"/>
                <a:ea typeface="Roboto" panose="02000000000000000000" pitchFamily="2" charset="0"/>
                <a:cs typeface="Arial" panose="020B0604020202020204" pitchFamily="34" charset="0"/>
              </a:rPr>
              <a:t>we have </a:t>
            </a:r>
            <a:r>
              <a:rPr lang="en-US" sz="3600" b="1" i="1" u="sng" dirty="0">
                <a:latin typeface="Arial" panose="020B0604020202020204" pitchFamily="34" charset="0"/>
                <a:ea typeface="Roboto" panose="02000000000000000000" pitchFamily="2" charset="0"/>
                <a:cs typeface="Arial" panose="020B0604020202020204" pitchFamily="34" charset="0"/>
              </a:rPr>
              <a:t>PRE-DEFINED</a:t>
            </a:r>
            <a:r>
              <a:rPr lang="en-US" sz="3600" b="1" i="1" dirty="0">
                <a:latin typeface="Arial" panose="020B0604020202020204" pitchFamily="34" charset="0"/>
                <a:ea typeface="Roboto" panose="02000000000000000000" pitchFamily="2" charset="0"/>
                <a:cs typeface="Arial" panose="020B0604020202020204" pitchFamily="34" charset="0"/>
              </a:rPr>
              <a:t> CSS Styles.</a:t>
            </a:r>
          </a:p>
        </p:txBody>
      </p:sp>
      <p:pic>
        <p:nvPicPr>
          <p:cNvPr id="7170" name="Picture 2" descr="http://cdn.meme.am/instances/400x/576050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10668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030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4" name="TextBox 13"/>
          <p:cNvSpPr txBox="1"/>
          <p:nvPr/>
        </p:nvSpPr>
        <p:spPr>
          <a:xfrm>
            <a:off x="304800" y="914400"/>
            <a:ext cx="8686800" cy="3416320"/>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Turn to the person next to you and celebrate this together.</a:t>
            </a:r>
          </a:p>
          <a:p>
            <a:endParaRPr lang="en-US" sz="2400" i="1"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Then discuss the concept with them to confirm you both understand why you are celebrating.  </a:t>
            </a:r>
          </a:p>
          <a:p>
            <a:endParaRPr lang="en-US" sz="2400" dirty="0">
              <a:latin typeface="Arial" panose="020B0604020202020204" pitchFamily="34" charset="0"/>
              <a:ea typeface="Roboto" pitchFamily="2" charset="0"/>
              <a:cs typeface="Arial" panose="020B0604020202020204" pitchFamily="34" charset="0"/>
            </a:endParaRPr>
          </a:p>
          <a:p>
            <a:r>
              <a:rPr lang="en-US" sz="2400" i="1" u="sng" dirty="0">
                <a:latin typeface="Arial" panose="020B0604020202020204" pitchFamily="34" charset="0"/>
                <a:ea typeface="Roboto" pitchFamily="2" charset="0"/>
                <a:cs typeface="Arial" panose="020B0604020202020204" pitchFamily="34" charset="0"/>
              </a:rPr>
              <a:t>Hint</a:t>
            </a:r>
            <a:r>
              <a:rPr lang="en-US" sz="2400" i="1" dirty="0">
                <a:latin typeface="Arial" panose="020B0604020202020204" pitchFamily="34" charset="0"/>
                <a:ea typeface="Roboto" pitchFamily="2" charset="0"/>
                <a:cs typeface="Arial" panose="020B0604020202020204" pitchFamily="34" charset="0"/>
              </a:rPr>
              <a:t>: You should be explaining why is Bootstrap’s “pre-defined” CSS a big deal.</a:t>
            </a:r>
          </a:p>
        </p:txBody>
      </p:sp>
      <p:sp>
        <p:nvSpPr>
          <p:cNvPr id="5" name="TextBox 4"/>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Suggested Time: </a:t>
            </a:r>
            <a:r>
              <a:rPr lang="en-US" dirty="0">
                <a:latin typeface="Arial" panose="020B0604020202020204" pitchFamily="34" charset="0"/>
                <a:ea typeface="Roboto" pitchFamily="2" charset="0"/>
                <a:cs typeface="Arial" panose="020B0604020202020204" pitchFamily="34" charset="0"/>
              </a:rPr>
              <a:t>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862282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Bootstrap?</a:t>
            </a:r>
          </a:p>
        </p:txBody>
      </p:sp>
    </p:spTree>
    <p:extLst>
      <p:ext uri="{BB962C8B-B14F-4D97-AF65-F5344CB8AC3E}">
        <p14:creationId xmlns:p14="http://schemas.microsoft.com/office/powerpoint/2010/main" val="2498510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Bootstrap Definition</a:t>
            </a:r>
          </a:p>
        </p:txBody>
      </p:sp>
      <p:sp>
        <p:nvSpPr>
          <p:cNvPr id="9" name="Content Placeholder 2"/>
          <p:cNvSpPr txBox="1">
            <a:spLocks/>
          </p:cNvSpPr>
          <p:nvPr/>
        </p:nvSpPr>
        <p:spPr>
          <a:xfrm>
            <a:off x="457200" y="1143000"/>
            <a:ext cx="8153400" cy="465963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a:latin typeface="Arial" panose="020B0604020202020204" pitchFamily="34" charset="0"/>
                <a:cs typeface="Arial" panose="020B0604020202020204" pitchFamily="34" charset="0"/>
              </a:rPr>
              <a:t>Twitter Bootstrap </a:t>
            </a:r>
            <a:r>
              <a:rPr lang="en-US">
                <a:latin typeface="Arial" panose="020B0604020202020204" pitchFamily="34" charset="0"/>
                <a:cs typeface="Arial" panose="020B0604020202020204" pitchFamily="34" charset="0"/>
              </a:rPr>
              <a:t>is a free collection of tools for creating websites and web applications. </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It comes with a pre-built design template for typography, forms, buttons, navigation, UI elements, and javascript.</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Documentation here: </a:t>
            </a:r>
            <a:r>
              <a:rPr lang="en-US">
                <a:latin typeface="Arial" panose="020B0604020202020204" pitchFamily="34" charset="0"/>
                <a:cs typeface="Arial" panose="020B0604020202020204" pitchFamily="34" charset="0"/>
                <a:hlinkClick r:id="rId3"/>
              </a:rPr>
              <a:t>http://getbootstrap.com/</a:t>
            </a:r>
            <a:endParaRPr lang="en-US">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 name="Picture 2" descr="http://media02.hongkiat.com/twitter-bootstrap/twitter-bootstr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495800"/>
            <a:ext cx="2833255" cy="15866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Example of a webpage using Bootstrap framewo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4501051"/>
            <a:ext cx="3069589" cy="158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522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Use Bootstrap?</a:t>
            </a:r>
          </a:p>
        </p:txBody>
      </p:sp>
      <p:pic>
        <p:nvPicPr>
          <p:cNvPr id="7" name="Picture 2" descr="http://i0.wp.com/fribly.com/wp-content/uploads/2014/01/Bootstrap-3-Vector-UI-Kit.png?resize=1054%2C10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44473"/>
            <a:ext cx="5467057" cy="5456684"/>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5695656" y="1143000"/>
            <a:ext cx="3295944" cy="4659630"/>
          </a:xfrm>
          <a:prstGeom prst="rect">
            <a:avLst/>
          </a:prstGeom>
        </p:spPr>
        <p:txBody>
          <a:bodyPr>
            <a:normAutofit fontScale="92500" lnSpcReduction="1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u="sng">
                <a:latin typeface="Arial" panose="020B0604020202020204" pitchFamily="34" charset="0"/>
                <a:cs typeface="Arial" panose="020B0604020202020204" pitchFamily="34" charset="0"/>
              </a:rPr>
              <a:t>Reason #1: UI Kit</a:t>
            </a:r>
          </a:p>
          <a:p>
            <a:endParaRPr lang="en-US" b="1">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Familiarize yourself with the UI features it offers via the documentation.</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Once Bootstrap is active, you can simply copy snippets from the documentation to save yourself major time of creating elements yourself.</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834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Use Bootstrap?</a:t>
            </a:r>
          </a:p>
        </p:txBody>
      </p:sp>
      <p:pic>
        <p:nvPicPr>
          <p:cNvPr id="8" name="Picture 4" descr="http://julienrenaux.fr/wp-content/uploads/2013/03/responsive-templates-860x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14799"/>
            <a:ext cx="8191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457200" y="990600"/>
            <a:ext cx="8077200" cy="3047999"/>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dirty="0">
                <a:latin typeface="Arial" panose="020B0604020202020204" pitchFamily="34" charset="0"/>
                <a:cs typeface="Arial" panose="020B0604020202020204" pitchFamily="34" charset="0"/>
              </a:rPr>
              <a:t>Reason #2: Mobile Responsiveness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One of the most compelling reasons to use Bootstrap is the default </a:t>
            </a:r>
            <a:r>
              <a:rPr lang="en-US" sz="2200" b="1" u="sng" dirty="0">
                <a:latin typeface="Arial" panose="020B0604020202020204" pitchFamily="34" charset="0"/>
                <a:cs typeface="Arial" panose="020B0604020202020204" pitchFamily="34" charset="0"/>
              </a:rPr>
              <a:t>mobile-responsive </a:t>
            </a:r>
            <a:r>
              <a:rPr lang="en-US" sz="2200" dirty="0">
                <a:latin typeface="Arial" panose="020B0604020202020204" pitchFamily="34" charset="0"/>
                <a:cs typeface="Arial" panose="020B0604020202020204" pitchFamily="34" charset="0"/>
              </a:rPr>
              <a:t>quality it provides.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This means that your website will look “good” automatically when viewed on screens ranging from monitors to tablets to phones. </a:t>
            </a:r>
          </a:p>
        </p:txBody>
      </p:sp>
    </p:spTree>
    <p:extLst>
      <p:ext uri="{BB962C8B-B14F-4D97-AF65-F5344CB8AC3E}">
        <p14:creationId xmlns:p14="http://schemas.microsoft.com/office/powerpoint/2010/main" val="2839102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7" name="Content Placeholder 2"/>
          <p:cNvSpPr txBox="1">
            <a:spLocks/>
          </p:cNvSpPr>
          <p:nvPr/>
        </p:nvSpPr>
        <p:spPr>
          <a:xfrm>
            <a:off x="152400" y="1093560"/>
            <a:ext cx="2968070" cy="3459163"/>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3200" b="1" u="sng" dirty="0">
                <a:latin typeface="Arial" panose="020B0604020202020204" pitchFamily="34" charset="0"/>
                <a:cs typeface="Arial" panose="020B0604020202020204" pitchFamily="34" charset="0"/>
              </a:rPr>
              <a:t>HTML Alone</a:t>
            </a:r>
            <a:endParaRPr lang="en-US" sz="3200" b="1"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Like writing papers in “Notepad”. </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Can only write unformatted text</a:t>
            </a:r>
            <a:r>
              <a:rPr lang="en-US" dirty="0">
                <a:latin typeface="Arial" panose="020B0604020202020204" pitchFamily="34" charset="0"/>
                <a:cs typeface="Arial" panose="020B0604020202020204" pitchFamily="34" charset="0"/>
              </a:rPr>
              <a:t>. </a:t>
            </a:r>
          </a:p>
        </p:txBody>
      </p:sp>
      <p:sp>
        <p:nvSpPr>
          <p:cNvPr id="10" name="Content Placeholder 2"/>
          <p:cNvSpPr txBox="1">
            <a:spLocks/>
          </p:cNvSpPr>
          <p:nvPr/>
        </p:nvSpPr>
        <p:spPr>
          <a:xfrm>
            <a:off x="2833255" y="1093560"/>
            <a:ext cx="326274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a:latin typeface="Arial" panose="020B0604020202020204" pitchFamily="34" charset="0"/>
                <a:cs typeface="Arial" panose="020B0604020202020204" pitchFamily="34" charset="0"/>
              </a:rPr>
              <a:t>HTML / CSS</a:t>
            </a:r>
          </a:p>
          <a:p>
            <a:r>
              <a:rPr lang="en-US" sz="1800" dirty="0">
                <a:latin typeface="Arial" panose="020B0604020202020204" pitchFamily="34" charset="0"/>
                <a:cs typeface="Arial" panose="020B0604020202020204" pitchFamily="34" charset="0"/>
              </a:rPr>
              <a:t>Like writing papers in Microsoft Word.</a:t>
            </a:r>
          </a:p>
          <a:p>
            <a:endParaRPr lang="en-US" sz="1800" b="1" u="sng"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Can format text, page settings, alignment, etc. based on “highlighting” and menu options.   </a:t>
            </a:r>
            <a:r>
              <a:rPr lang="en-US" sz="1800" b="1" u="sng" dirty="0">
                <a:latin typeface="Arial" panose="020B0604020202020204" pitchFamily="34" charset="0"/>
                <a:cs typeface="Arial" panose="020B0604020202020204" pitchFamily="34" charset="0"/>
              </a:rPr>
              <a:t> </a:t>
            </a:r>
          </a:p>
        </p:txBody>
      </p:sp>
      <p:pic>
        <p:nvPicPr>
          <p:cNvPr id="11" name="Picture 2" descr="File:Note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4572000"/>
            <a:ext cx="1281261" cy="12812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Word 2013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6745" y="4738380"/>
            <a:ext cx="1135526" cy="1114881"/>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5954485" y="1096279"/>
            <a:ext cx="32004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00050" lvl="1" indent="0">
              <a:buFont typeface="Arial" panose="020B0604020202020204" pitchFamily="34" charset="0"/>
              <a:buNone/>
            </a:pPr>
            <a:r>
              <a:rPr lang="en-US" b="1" u="sng" dirty="0">
                <a:latin typeface="Arial" panose="020B0604020202020204" pitchFamily="34" charset="0"/>
                <a:cs typeface="Arial" panose="020B0604020202020204" pitchFamily="34" charset="0"/>
              </a:rPr>
              <a:t>HTML / CSS &amp; Bootstrap </a:t>
            </a:r>
          </a:p>
          <a:p>
            <a:r>
              <a:rPr lang="en-US" sz="1900" dirty="0">
                <a:latin typeface="Arial" panose="020B0604020202020204" pitchFamily="34" charset="0"/>
                <a:cs typeface="Arial" panose="020B0604020202020204" pitchFamily="34" charset="0"/>
              </a:rPr>
              <a:t>Like writing papers in Microsoft Word with a </a:t>
            </a:r>
            <a:r>
              <a:rPr lang="en-US" sz="1900" b="1" u="sng" dirty="0">
                <a:latin typeface="Arial" panose="020B0604020202020204" pitchFamily="34" charset="0"/>
                <a:cs typeface="Arial" panose="020B0604020202020204" pitchFamily="34" charset="0"/>
              </a:rPr>
              <a:t>prebuilt template.</a:t>
            </a:r>
          </a:p>
          <a:p>
            <a:endParaRPr lang="en-US" sz="1900" b="1" u="sng" dirty="0">
              <a:latin typeface="Arial" panose="020B0604020202020204" pitchFamily="34" charset="0"/>
              <a:cs typeface="Arial" panose="020B0604020202020204" pitchFamily="34" charset="0"/>
            </a:endParaRPr>
          </a:p>
          <a:p>
            <a:r>
              <a:rPr lang="en-US" sz="1900" dirty="0">
                <a:latin typeface="Arial" panose="020B0604020202020204" pitchFamily="34" charset="0"/>
                <a:cs typeface="Arial" panose="020B0604020202020204" pitchFamily="34" charset="0"/>
              </a:rPr>
              <a:t>You can still customize, but now have a pre-built style and aesthetic look.</a:t>
            </a:r>
            <a:endParaRPr lang="en-US" sz="1900" b="1" u="sng" dirty="0">
              <a:latin typeface="Arial" panose="020B0604020202020204" pitchFamily="34" charset="0"/>
              <a:cs typeface="Arial" panose="020B0604020202020204" pitchFamily="34" charset="0"/>
            </a:endParaRPr>
          </a:p>
        </p:txBody>
      </p:sp>
      <p:pic>
        <p:nvPicPr>
          <p:cNvPr id="14" name="Picture 4" descr="Microsoft Word 2013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793" y="4703608"/>
            <a:ext cx="1145572" cy="11247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thr7.com/wp-content/uploads/2014/11/free-report-cover-page-template-download-hrkr8daj.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800" y="4784192"/>
            <a:ext cx="685800" cy="88750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HTML / CSS / Bootstrap Analogy</a:t>
            </a:r>
          </a:p>
        </p:txBody>
      </p:sp>
    </p:spTree>
    <p:extLst>
      <p:ext uri="{BB962C8B-B14F-4D97-AF65-F5344CB8AC3E}">
        <p14:creationId xmlns:p14="http://schemas.microsoft.com/office/powerpoint/2010/main" val="728201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Bootstrap Features</a:t>
            </a:r>
          </a:p>
        </p:txBody>
      </p:sp>
    </p:spTree>
    <p:extLst>
      <p:ext uri="{BB962C8B-B14F-4D97-AF65-F5344CB8AC3E}">
        <p14:creationId xmlns:p14="http://schemas.microsoft.com/office/powerpoint/2010/main" val="336652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Rectangle 16"/>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Bootstrap Components</a:t>
            </a: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523" y="872994"/>
            <a:ext cx="6501244" cy="4156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Content Placeholder 2"/>
          <p:cNvSpPr txBox="1">
            <a:spLocks/>
          </p:cNvSpPr>
          <p:nvPr/>
        </p:nvSpPr>
        <p:spPr>
          <a:xfrm>
            <a:off x="367145" y="5334000"/>
            <a:ext cx="8382000" cy="2087563"/>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Bootstrap</a:t>
            </a:r>
            <a:r>
              <a:rPr lang="en-US" sz="2000" dirty="0">
                <a:latin typeface="Arial" panose="020B0604020202020204" pitchFamily="34" charset="0"/>
                <a:cs typeface="Arial" panose="020B0604020202020204" pitchFamily="34" charset="0"/>
              </a:rPr>
              <a:t> offers a wide range of components for inclusion in your next web project. Best way to use them is to simply flip through the documentation and incorporate elements as necessary. </a:t>
            </a:r>
          </a:p>
        </p:txBody>
      </p:sp>
    </p:spTree>
    <p:extLst>
      <p:ext uri="{BB962C8B-B14F-4D97-AF65-F5344CB8AC3E}">
        <p14:creationId xmlns:p14="http://schemas.microsoft.com/office/powerpoint/2010/main" val="2755896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0" name="Rectangle 9"/>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Bootstrap </a:t>
            </a:r>
            <a:r>
              <a:rPr lang="en-US" sz="2400" b="1" dirty="0" err="1">
                <a:latin typeface="Arial" panose="020B0604020202020204" pitchFamily="34" charset="0"/>
                <a:cs typeface="Arial" panose="020B0604020202020204" pitchFamily="34" charset="0"/>
              </a:rPr>
              <a:t>Nav</a:t>
            </a:r>
            <a:r>
              <a:rPr lang="en-US" sz="2400" b="1" dirty="0">
                <a:latin typeface="Arial" panose="020B0604020202020204" pitchFamily="34" charset="0"/>
                <a:cs typeface="Arial" panose="020B0604020202020204" pitchFamily="34" charset="0"/>
              </a:rPr>
              <a:t> Bars</a:t>
            </a:r>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78" y="1905000"/>
            <a:ext cx="8205788" cy="4343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19124"/>
          <a:stretch/>
        </p:blipFill>
        <p:spPr bwMode="auto">
          <a:xfrm>
            <a:off x="0" y="914400"/>
            <a:ext cx="9130144"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04800" y="1476055"/>
            <a:ext cx="70104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Example: </a:t>
            </a:r>
          </a:p>
        </p:txBody>
      </p:sp>
    </p:spTree>
    <p:extLst>
      <p:ext uri="{BB962C8B-B14F-4D97-AF65-F5344CB8AC3E}">
        <p14:creationId xmlns:p14="http://schemas.microsoft.com/office/powerpoint/2010/main" val="390842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#1 – Pace is Fast!!!</a:t>
            </a:r>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Here’s the reality, the pace of this program </a:t>
            </a:r>
            <a:r>
              <a:rPr lang="en-US" sz="2200" b="1" i="1" u="sng" dirty="0">
                <a:latin typeface="Arial" panose="020B0604020202020204" pitchFamily="34" charset="0"/>
                <a:cs typeface="Arial" panose="020B0604020202020204" pitchFamily="34" charset="0"/>
              </a:rPr>
              <a:t>is FAST</a:t>
            </a:r>
            <a:r>
              <a:rPr lang="en-US" sz="2200" b="1" dirty="0">
                <a:latin typeface="Arial" panose="020B0604020202020204" pitchFamily="34" charset="0"/>
                <a:cs typeface="Arial" panose="020B0604020202020204" pitchFamily="34" charset="0"/>
              </a:rPr>
              <a:t>.</a:t>
            </a:r>
          </a:p>
          <a:p>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We could slow down and make it easier – but that wouldn’t prepare you to be developers right out of the program.</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Take up the challenge. Try to retain as much as you can.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Then on your own time (after the program), go back and review the concepts you felt you needed a refresher on. </a:t>
            </a:r>
          </a:p>
          <a:p>
            <a:pPr marL="0" indent="0">
              <a:buNone/>
            </a:pPr>
            <a:endParaRPr lang="en-US" sz="2200" b="1" u="sng"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Don’t try to master </a:t>
            </a:r>
            <a:r>
              <a:rPr lang="en-US" sz="2200" i="1" dirty="0">
                <a:latin typeface="Arial" panose="020B0604020202020204" pitchFamily="34" charset="0"/>
                <a:cs typeface="Arial" panose="020B0604020202020204" pitchFamily="34" charset="0"/>
              </a:rPr>
              <a:t>every </a:t>
            </a:r>
            <a:r>
              <a:rPr lang="en-US" sz="2200" dirty="0">
                <a:latin typeface="Arial" panose="020B0604020202020204" pitchFamily="34" charset="0"/>
                <a:cs typeface="Arial" panose="020B0604020202020204" pitchFamily="34" charset="0"/>
              </a:rPr>
              <a:t>little detail. </a:t>
            </a:r>
          </a:p>
          <a:p>
            <a:endParaRPr lang="en-US" sz="2200" dirty="0">
              <a:latin typeface="Arial" panose="020B0604020202020204" pitchFamily="34" charset="0"/>
              <a:cs typeface="Arial" panose="020B0604020202020204" pitchFamily="34" charset="0"/>
            </a:endParaRPr>
          </a:p>
          <a:p>
            <a:r>
              <a:rPr lang="en-US" sz="2200" b="1" u="sng" dirty="0">
                <a:latin typeface="Arial" panose="020B0604020202020204" pitchFamily="34" charset="0"/>
                <a:cs typeface="Arial" panose="020B0604020202020204" pitchFamily="34" charset="0"/>
              </a:rPr>
              <a:t>Focus on the big picture and how to find what you need, when you need it.</a:t>
            </a:r>
            <a:r>
              <a:rPr lang="en-US" sz="22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47004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7" name="Rectangle 6"/>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Bootstrap </a:t>
            </a:r>
            <a:r>
              <a:rPr lang="en-US" sz="2400" b="1" dirty="0" err="1">
                <a:latin typeface="Arial" panose="020B0604020202020204" pitchFamily="34" charset="0"/>
                <a:cs typeface="Arial" panose="020B0604020202020204" pitchFamily="34" charset="0"/>
              </a:rPr>
              <a:t>Jumbotron</a:t>
            </a:r>
            <a:endParaRPr lang="en-US" sz="2400" b="1" dirty="0">
              <a:latin typeface="Arial" panose="020B0604020202020204" pitchFamily="34" charset="0"/>
              <a:cs typeface="Arial" panose="020B0604020202020204"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770"/>
          <a:stretch/>
        </p:blipFill>
        <p:spPr bwMode="auto">
          <a:xfrm>
            <a:off x="57150" y="1066800"/>
            <a:ext cx="9029700" cy="3652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800600"/>
            <a:ext cx="7681763" cy="126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5924" y="4763025"/>
            <a:ext cx="70104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Example: </a:t>
            </a:r>
          </a:p>
        </p:txBody>
      </p:sp>
    </p:spTree>
    <p:extLst>
      <p:ext uri="{BB962C8B-B14F-4D97-AF65-F5344CB8AC3E}">
        <p14:creationId xmlns:p14="http://schemas.microsoft.com/office/powerpoint/2010/main" val="1154028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0" name="Rectangle 9"/>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Bootstrap Glyphs</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226" y="885825"/>
            <a:ext cx="6465806"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304800" y="5511035"/>
            <a:ext cx="70104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Example: </a:t>
            </a:r>
          </a:p>
        </p:txBody>
      </p:sp>
      <p:pic>
        <p:nvPicPr>
          <p:cNvPr id="3" name="Picture 2"/>
          <p:cNvPicPr>
            <a:picLocks noChangeAspect="1"/>
          </p:cNvPicPr>
          <p:nvPr/>
        </p:nvPicPr>
        <p:blipFill>
          <a:blip r:embed="rId4"/>
          <a:stretch>
            <a:fillRect/>
          </a:stretch>
        </p:blipFill>
        <p:spPr>
          <a:xfrm>
            <a:off x="1651479" y="5499367"/>
            <a:ext cx="5829300" cy="381000"/>
          </a:xfrm>
          <a:prstGeom prst="rect">
            <a:avLst/>
          </a:prstGeom>
        </p:spPr>
      </p:pic>
    </p:spTree>
    <p:extLst>
      <p:ext uri="{BB962C8B-B14F-4D97-AF65-F5344CB8AC3E}">
        <p14:creationId xmlns:p14="http://schemas.microsoft.com/office/powerpoint/2010/main" val="3349831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7" name="Rectangle 6"/>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Bootstrap Table</a:t>
            </a:r>
          </a:p>
        </p:txBody>
      </p:sp>
      <p:sp>
        <p:nvSpPr>
          <p:cNvPr id="8" name="Rectangle 7"/>
          <p:cNvSpPr/>
          <p:nvPr/>
        </p:nvSpPr>
        <p:spPr>
          <a:xfrm>
            <a:off x="609600" y="2667000"/>
            <a:ext cx="7010400" cy="338554"/>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Example: </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990600"/>
            <a:ext cx="798195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685800" y="3110329"/>
            <a:ext cx="4572000" cy="3162748"/>
          </a:xfrm>
          <a:prstGeom prst="rect">
            <a:avLst/>
          </a:prstGeom>
        </p:spPr>
      </p:pic>
    </p:spTree>
    <p:extLst>
      <p:ext uri="{BB962C8B-B14F-4D97-AF65-F5344CB8AC3E}">
        <p14:creationId xmlns:p14="http://schemas.microsoft.com/office/powerpoint/2010/main" val="2834569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Bootstrap Form</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326" y="3118870"/>
            <a:ext cx="5826772" cy="3040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198" y="747991"/>
            <a:ext cx="6034087" cy="2283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241198" y="3129297"/>
            <a:ext cx="7010400" cy="338554"/>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Example: </a:t>
            </a:r>
          </a:p>
        </p:txBody>
      </p:sp>
    </p:spTree>
    <p:extLst>
      <p:ext uri="{BB962C8B-B14F-4D97-AF65-F5344CB8AC3E}">
        <p14:creationId xmlns:p14="http://schemas.microsoft.com/office/powerpoint/2010/main" val="2636966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800" i="1" dirty="0">
                <a:latin typeface="Arial" panose="020B0604020202020204" pitchFamily="34" charset="0"/>
                <a:ea typeface="Roboto" panose="02000000000000000000" pitchFamily="2" charset="0"/>
                <a:cs typeface="Arial" panose="020B0604020202020204" pitchFamily="34" charset="0"/>
              </a:rPr>
              <a:t>(BootstrapButtons.html | 5-BootstrapDemo) </a:t>
            </a:r>
          </a:p>
        </p:txBody>
      </p:sp>
    </p:spTree>
    <p:extLst>
      <p:ext uri="{BB962C8B-B14F-4D97-AF65-F5344CB8AC3E}">
        <p14:creationId xmlns:p14="http://schemas.microsoft.com/office/powerpoint/2010/main" val="724637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9" name="TextBox 8"/>
          <p:cNvSpPr txBox="1"/>
          <p:nvPr/>
        </p:nvSpPr>
        <p:spPr>
          <a:xfrm>
            <a:off x="304800" y="847665"/>
            <a:ext cx="8686800" cy="5324535"/>
          </a:xfrm>
          <a:prstGeom prst="rect">
            <a:avLst/>
          </a:prstGeom>
          <a:noFill/>
        </p:spPr>
        <p:txBody>
          <a:bodyPr wrap="square" rtlCol="0">
            <a:spAutoFit/>
          </a:bodyPr>
          <a:lstStyle/>
          <a:p>
            <a:r>
              <a:rPr lang="en-US" sz="2000" b="1" dirty="0">
                <a:latin typeface="Arial" panose="020B0604020202020204" pitchFamily="34" charset="0"/>
                <a:ea typeface="Roboto" pitchFamily="2" charset="0"/>
                <a:cs typeface="Arial" panose="020B0604020202020204" pitchFamily="34" charset="0"/>
              </a:rPr>
              <a:t>Activity:</a:t>
            </a:r>
          </a:p>
          <a:p>
            <a:endParaRPr lang="en-US" sz="2000" dirty="0">
              <a:latin typeface="Arial" panose="020B0604020202020204" pitchFamily="34" charset="0"/>
              <a:ea typeface="Roboto" pitchFamily="2" charset="0"/>
              <a:cs typeface="Arial" panose="020B0604020202020204" pitchFamily="34" charset="0"/>
            </a:endParaRPr>
          </a:p>
          <a:p>
            <a:r>
              <a:rPr lang="en-US" sz="2000" dirty="0">
                <a:latin typeface="Arial" panose="020B0604020202020204" pitchFamily="34" charset="0"/>
                <a:ea typeface="Roboto" pitchFamily="2" charset="0"/>
                <a:cs typeface="Arial" panose="020B0604020202020204" pitchFamily="34" charset="0"/>
              </a:rPr>
              <a:t>Working with someone closest to you:</a:t>
            </a:r>
          </a:p>
          <a:p>
            <a:endParaRPr lang="en-US" sz="20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000" dirty="0">
                <a:latin typeface="Arial" panose="020B0604020202020204" pitchFamily="34" charset="0"/>
                <a:ea typeface="Roboto" pitchFamily="2" charset="0"/>
                <a:cs typeface="Arial" panose="020B0604020202020204" pitchFamily="34" charset="0"/>
              </a:rPr>
              <a:t>Navigate to the Twitter Bootstrap website.</a:t>
            </a:r>
          </a:p>
          <a:p>
            <a:pPr marL="457200" indent="-457200">
              <a:buAutoNum type="arabicPeriod"/>
            </a:pPr>
            <a:endParaRPr lang="en-US" sz="20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000" dirty="0">
                <a:latin typeface="Arial" panose="020B0604020202020204" pitchFamily="34" charset="0"/>
                <a:ea typeface="Roboto" pitchFamily="2" charset="0"/>
                <a:cs typeface="Arial" panose="020B0604020202020204" pitchFamily="34" charset="0"/>
              </a:rPr>
              <a:t>Then copy the link to the Bootstrap CSS file into one of your old HTML files.</a:t>
            </a:r>
          </a:p>
          <a:p>
            <a:pPr marL="457200" indent="-457200">
              <a:buAutoNum type="arabicPeriod"/>
            </a:pPr>
            <a:endParaRPr lang="en-US" sz="20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000" dirty="0">
                <a:latin typeface="Arial" panose="020B0604020202020204" pitchFamily="34" charset="0"/>
                <a:ea typeface="Roboto" pitchFamily="2" charset="0"/>
                <a:cs typeface="Arial" panose="020B0604020202020204" pitchFamily="34" charset="0"/>
              </a:rPr>
              <a:t>Look through the Bootstrap CSS or Components list and incorporate at least three Bootstrap elements onto your page.</a:t>
            </a:r>
          </a:p>
          <a:p>
            <a:pPr marL="457200" indent="-457200">
              <a:buAutoNum type="arabicPeriod"/>
            </a:pPr>
            <a:endParaRPr lang="en-US" sz="20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000" dirty="0">
                <a:latin typeface="Arial" panose="020B0604020202020204" pitchFamily="34" charset="0"/>
                <a:ea typeface="Roboto" pitchFamily="2" charset="0"/>
                <a:cs typeface="Arial" panose="020B0604020202020204" pitchFamily="34" charset="0"/>
              </a:rPr>
              <a:t>Slack a screenshot of your page to your section’s channel when you are done.</a:t>
            </a:r>
          </a:p>
          <a:p>
            <a:endParaRPr lang="en-US" sz="2000" dirty="0">
              <a:latin typeface="Arial" panose="020B0604020202020204" pitchFamily="34" charset="0"/>
              <a:ea typeface="Roboto" pitchFamily="2" charset="0"/>
              <a:cs typeface="Arial" panose="020B0604020202020204" pitchFamily="34" charset="0"/>
            </a:endParaRPr>
          </a:p>
          <a:p>
            <a:r>
              <a:rPr lang="en-US" sz="2000" i="1" dirty="0">
                <a:latin typeface="Arial" panose="020B0604020202020204" pitchFamily="34" charset="0"/>
                <a:ea typeface="Roboto" pitchFamily="2" charset="0"/>
                <a:cs typeface="Arial" panose="020B0604020202020204" pitchFamily="34" charset="0"/>
              </a:rPr>
              <a:t>Hint: First include a link to Bootstrap’s CSS. Then visit the Bootstrap page on CSS or Components. </a:t>
            </a:r>
          </a:p>
        </p:txBody>
      </p:sp>
    </p:spTree>
    <p:extLst>
      <p:ext uri="{BB962C8B-B14F-4D97-AF65-F5344CB8AC3E}">
        <p14:creationId xmlns:p14="http://schemas.microsoft.com/office/powerpoint/2010/main" val="3922162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Tree>
    <p:extLst>
      <p:ext uri="{BB962C8B-B14F-4D97-AF65-F5344CB8AC3E}">
        <p14:creationId xmlns:p14="http://schemas.microsoft.com/office/powerpoint/2010/main" val="200054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Takeaways</a:t>
            </a:r>
          </a:p>
        </p:txBody>
      </p:sp>
      <p:sp>
        <p:nvSpPr>
          <p:cNvPr id="9" name="Content Placeholder 2"/>
          <p:cNvSpPr txBox="1">
            <a:spLocks/>
          </p:cNvSpPr>
          <p:nvPr/>
        </p:nvSpPr>
        <p:spPr>
          <a:xfrm>
            <a:off x="457200" y="990600"/>
            <a:ext cx="8077200" cy="53340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dirty="0">
                <a:latin typeface="Arial" panose="020B0604020202020204" pitchFamily="34" charset="0"/>
                <a:cs typeface="Arial" panose="020B0604020202020204" pitchFamily="34" charset="0"/>
              </a:rPr>
              <a:t>By the end of class you should be able to:</a:t>
            </a: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a:pPr>
            <a:r>
              <a:rPr lang="en-US" sz="2200" dirty="0">
                <a:latin typeface="Arial" panose="020B0604020202020204" pitchFamily="34" charset="0"/>
                <a:cs typeface="Arial" panose="020B0604020202020204" pitchFamily="34" charset="0"/>
              </a:rPr>
              <a:t>Offer a loose definition of “typography” and a few CSS properties for styling it.</a:t>
            </a:r>
          </a:p>
          <a:p>
            <a:pPr marL="457200" indent="-457200">
              <a:buFont typeface="Arial" panose="020B0604020202020204" pitchFamily="34" charset="0"/>
              <a:buAutoNum type="arabicPeriod"/>
            </a:pPr>
            <a:endParaRPr lang="en-US" sz="2200" b="1" dirty="0">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a:pPr>
            <a:r>
              <a:rPr lang="en-US" sz="2200" dirty="0">
                <a:latin typeface="Arial" panose="020B0604020202020204" pitchFamily="34" charset="0"/>
                <a:cs typeface="Arial" panose="020B0604020202020204" pitchFamily="34" charset="0"/>
              </a:rPr>
              <a:t>Offer a practical example for using pseudo-classes.</a:t>
            </a:r>
          </a:p>
          <a:p>
            <a:pPr marL="457200" indent="-457200">
              <a:buFont typeface="Arial" panose="020B0604020202020204" pitchFamily="34" charset="0"/>
              <a:buAutoNum type="arabicPeriod"/>
            </a:pP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a:pPr>
            <a:r>
              <a:rPr lang="en-US" sz="2200" dirty="0">
                <a:latin typeface="Arial" panose="020B0604020202020204" pitchFamily="34" charset="0"/>
                <a:cs typeface="Arial" panose="020B0604020202020204" pitchFamily="34" charset="0"/>
              </a:rPr>
              <a:t>Understand “generally” what Twitter Bootstrap is and why pre-defined CSS frameworks are powerful. </a:t>
            </a:r>
          </a:p>
          <a:p>
            <a:pPr marL="457200" indent="-457200">
              <a:buFont typeface="Arial" panose="020B0604020202020204" pitchFamily="34" charset="0"/>
              <a:buAutoNum type="arabicPeriod"/>
            </a:pP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a:pPr>
            <a:r>
              <a:rPr lang="en-US" sz="2200" dirty="0">
                <a:latin typeface="Arial" panose="020B0604020202020204" pitchFamily="34" charset="0"/>
                <a:cs typeface="Arial" panose="020B0604020202020204" pitchFamily="34" charset="0"/>
              </a:rPr>
              <a:t>Know how to incorporate the Twitter Bootstrap style library into your website. </a:t>
            </a:r>
          </a:p>
        </p:txBody>
      </p:sp>
    </p:spTree>
    <p:extLst>
      <p:ext uri="{BB962C8B-B14F-4D97-AF65-F5344CB8AC3E}">
        <p14:creationId xmlns:p14="http://schemas.microsoft.com/office/powerpoint/2010/main" val="2428574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Next Class… Layout Building!</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3100" y="838199"/>
            <a:ext cx="5638800" cy="5378373"/>
          </a:xfrm>
          <a:prstGeom prst="rect">
            <a:avLst/>
          </a:prstGeom>
        </p:spPr>
      </p:pic>
      <p:sp>
        <p:nvSpPr>
          <p:cNvPr id="6" name="Title 1"/>
          <p:cNvSpPr txBox="1">
            <a:spLocks/>
          </p:cNvSpPr>
          <p:nvPr/>
        </p:nvSpPr>
        <p:spPr>
          <a:xfrm>
            <a:off x="6172200" y="1371600"/>
            <a:ext cx="2819400" cy="2590800"/>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endParaRPr lang="en-US" dirty="0"/>
          </a:p>
        </p:txBody>
      </p:sp>
    </p:spTree>
    <p:extLst>
      <p:ext uri="{BB962C8B-B14F-4D97-AF65-F5344CB8AC3E}">
        <p14:creationId xmlns:p14="http://schemas.microsoft.com/office/powerpoint/2010/main" val="2109542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56128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#1 – Pace is Fast!!!</a:t>
            </a:r>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That said, as instructors / TAs we are here to help.</a:t>
            </a:r>
          </a:p>
          <a:p>
            <a:pPr marL="0" indent="0">
              <a:buNone/>
            </a:pPr>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Share your GitHub code as you run into issues. We can let you know if you’re going in the right (or wrong) direction.</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Come to office hours! We can help go over old code, offer tips on homework, or just generally give you a pep talk.</a:t>
            </a:r>
          </a:p>
          <a:p>
            <a:pPr marL="0" indent="0">
              <a:buNone/>
            </a:pP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p:txBody>
      </p:sp>
      <p:pic>
        <p:nvPicPr>
          <p:cNvPr id="5" name="Picture 2" descr="http://m.memegen.com/ie23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886200"/>
            <a:ext cx="2351728" cy="23517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799" y="3886200"/>
            <a:ext cx="5802955" cy="769441"/>
          </a:xfrm>
          <a:prstGeom prst="rect">
            <a:avLst/>
          </a:prstGeom>
        </p:spPr>
        <p:txBody>
          <a:bodyPr wrap="square">
            <a:sp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Reach out to Student Success if you’d ever like to schedule a 1-on-1 meeting.</a:t>
            </a:r>
          </a:p>
        </p:txBody>
      </p:sp>
    </p:spTree>
    <p:extLst>
      <p:ext uri="{BB962C8B-B14F-4D97-AF65-F5344CB8AC3E}">
        <p14:creationId xmlns:p14="http://schemas.microsoft.com/office/powerpoint/2010/main" val="134888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#2</a:t>
            </a:r>
          </a:p>
        </p:txBody>
      </p:sp>
    </p:spTree>
    <p:extLst>
      <p:ext uri="{BB962C8B-B14F-4D97-AF65-F5344CB8AC3E}">
        <p14:creationId xmlns:p14="http://schemas.microsoft.com/office/powerpoint/2010/main" val="4192335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#2 – Books Please?</a:t>
            </a:r>
          </a:p>
        </p:txBody>
      </p:sp>
      <p:pic>
        <p:nvPicPr>
          <p:cNvPr id="7" name="Picture 2" descr="http://i0.wp.com/collegemedia.files.wordpress.com/2012/02/screen-shot-2012-02-25-at-1-26-13-pm.png?resize=500%2C3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809997"/>
            <a:ext cx="7168719" cy="536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13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#2 – Books Please?</a:t>
            </a:r>
          </a:p>
        </p:txBody>
      </p:sp>
      <p:sp>
        <p:nvSpPr>
          <p:cNvPr id="7"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u="sng" dirty="0">
                <a:latin typeface="Arial" panose="020B0604020202020204" pitchFamily="34" charset="0"/>
                <a:cs typeface="Arial" panose="020B0604020202020204" pitchFamily="34" charset="0"/>
              </a:rPr>
              <a:t>Advice:</a:t>
            </a:r>
            <a:r>
              <a:rPr lang="en-US" sz="2200" b="1" dirty="0">
                <a:latin typeface="Arial" panose="020B0604020202020204" pitchFamily="34" charset="0"/>
                <a:cs typeface="Arial" panose="020B0604020202020204" pitchFamily="34" charset="0"/>
              </a:rPr>
              <a:t> </a:t>
            </a:r>
            <a:br>
              <a:rPr lang="en-US" sz="2200" b="1" dirty="0">
                <a:latin typeface="Arial" panose="020B0604020202020204" pitchFamily="34" charset="0"/>
                <a:cs typeface="Arial" panose="020B0604020202020204" pitchFamily="34" charset="0"/>
              </a:rPr>
            </a:br>
            <a:r>
              <a:rPr lang="en-US" sz="2200" b="1" dirty="0">
                <a:latin typeface="Arial" panose="020B0604020202020204" pitchFamily="34" charset="0"/>
                <a:cs typeface="Arial" panose="020B0604020202020204" pitchFamily="34" charset="0"/>
              </a:rPr>
              <a:t>While in this program, concentrate </a:t>
            </a:r>
            <a:r>
              <a:rPr lang="en-US" sz="2200" b="1" u="sng" dirty="0">
                <a:latin typeface="Arial" panose="020B0604020202020204" pitchFamily="34" charset="0"/>
                <a:cs typeface="Arial" panose="020B0604020202020204" pitchFamily="34" charset="0"/>
              </a:rPr>
              <a:t>all</a:t>
            </a:r>
            <a:r>
              <a:rPr lang="en-US" sz="2200" b="1" dirty="0">
                <a:latin typeface="Arial" panose="020B0604020202020204" pitchFamily="34" charset="0"/>
                <a:cs typeface="Arial" panose="020B0604020202020204" pitchFamily="34" charset="0"/>
              </a:rPr>
              <a:t> your efforts on what we’re covering in class.</a:t>
            </a:r>
          </a:p>
          <a:p>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Books can be helpful when you are learning on your own, but in a Bootcamp like this – they can also be distracting, especially when our class is moving so quickly.</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When you go home focus your efforts on trying to re-complete exercises, complete the homework, and going over slides.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Once you are done with the program you can invest in books and outside tutorials. </a:t>
            </a:r>
          </a:p>
        </p:txBody>
      </p:sp>
    </p:spTree>
    <p:extLst>
      <p:ext uri="{BB962C8B-B14F-4D97-AF65-F5344CB8AC3E}">
        <p14:creationId xmlns:p14="http://schemas.microsoft.com/office/powerpoint/2010/main" val="184313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#2 – Books Please?</a:t>
            </a:r>
          </a:p>
        </p:txBody>
      </p:sp>
      <p:sp>
        <p:nvSpPr>
          <p:cNvPr id="3" name="Title 1"/>
          <p:cNvSpPr txBox="1">
            <a:spLocks/>
          </p:cNvSpPr>
          <p:nvPr/>
        </p:nvSpPr>
        <p:spPr>
          <a:xfrm>
            <a:off x="304800" y="2514600"/>
            <a:ext cx="8534400" cy="15240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400" i="1" dirty="0">
                <a:latin typeface="Arial" panose="020B0604020202020204" pitchFamily="34" charset="0"/>
                <a:ea typeface="Roboto" panose="02000000000000000000" pitchFamily="2" charset="0"/>
                <a:cs typeface="Arial" panose="020B0604020202020204" pitchFamily="34" charset="0"/>
              </a:rPr>
              <a:t>That said…</a:t>
            </a:r>
          </a:p>
          <a:p>
            <a:r>
              <a:rPr lang="en-US" sz="2400" b="1" i="1" dirty="0">
                <a:latin typeface="Arial" panose="020B0604020202020204" pitchFamily="34" charset="0"/>
                <a:ea typeface="Roboto" panose="02000000000000000000" pitchFamily="2" charset="0"/>
                <a:cs typeface="Arial" panose="020B0604020202020204" pitchFamily="34" charset="0"/>
              </a:rPr>
              <a:t>If you truly feel the need for outside resources…</a:t>
            </a:r>
          </a:p>
        </p:txBody>
      </p:sp>
    </p:spTree>
    <p:extLst>
      <p:ext uri="{BB962C8B-B14F-4D97-AF65-F5344CB8AC3E}">
        <p14:creationId xmlns:p14="http://schemas.microsoft.com/office/powerpoint/2010/main" val="88594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11515</TotalTime>
  <Words>2191</Words>
  <Application>Microsoft Office PowerPoint</Application>
  <PresentationFormat>On-screen Show (4:3)</PresentationFormat>
  <Paragraphs>322</Paragraphs>
  <Slides>60</Slides>
  <Notes>43</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60</vt:i4>
      </vt:variant>
    </vt:vector>
  </HeadingPairs>
  <TitlesOfParts>
    <vt:vector size="68" baseType="lpstr">
      <vt:lpstr>Calibri</vt:lpstr>
      <vt:lpstr>Arial</vt:lpstr>
      <vt:lpstr>Calibri Light</vt:lpstr>
      <vt:lpstr>Roboto</vt:lpstr>
      <vt:lpstr>UCF - Theme</vt:lpstr>
      <vt:lpstr>Rutgers - Theme</vt:lpstr>
      <vt:lpstr>UTAustin</vt:lpstr>
      <vt:lpstr>1_Rutgers - Theme</vt:lpstr>
      <vt:lpstr>Down and Dirty CSS</vt:lpstr>
      <vt:lpstr>A Few Admin Items…</vt:lpstr>
      <vt:lpstr>Homework is Due!</vt:lpstr>
      <vt:lpstr>Feedback #1 – Pace is Fast!!!</vt:lpstr>
      <vt:lpstr>PowerPoint Presentation</vt:lpstr>
      <vt:lpstr>PowerPoint Presentation</vt:lpstr>
      <vt:lpstr>PowerPoint Presentation</vt:lpstr>
      <vt:lpstr>PowerPoint Presentation</vt:lpstr>
      <vt:lpstr>Feedback #2 – Books Please?</vt:lpstr>
      <vt:lpstr>PowerPoint Presentation</vt:lpstr>
      <vt:lpstr>PowerPoint Presentation</vt:lpstr>
      <vt:lpstr>PowerPoint Presentation</vt:lpstr>
      <vt:lpstr>PowerPoint Presentation</vt:lpstr>
      <vt:lpstr>PowerPoint Presentation</vt:lpstr>
      <vt:lpstr>Today’s Class</vt:lpstr>
      <vt:lpstr>PowerPoint Presentation</vt:lpstr>
      <vt:lpstr>CSS Typography</vt:lpstr>
      <vt:lpstr>PowerPoint Presentation</vt:lpstr>
      <vt:lpstr>PowerPoint Presentation</vt:lpstr>
      <vt:lpstr>PowerPoint Presentation</vt:lpstr>
      <vt:lpstr>PowerPoint Presentation</vt:lpstr>
      <vt:lpstr>PowerPoint Presentation</vt:lpstr>
      <vt:lpstr>PowerPoint Presentation</vt:lpstr>
      <vt:lpstr>INSTRUCTOR DEMO!</vt:lpstr>
      <vt:lpstr>PowerPoint Presentation</vt:lpstr>
      <vt:lpstr>Pseudo Styles</vt:lpstr>
      <vt:lpstr>Pseudo Classes</vt:lpstr>
      <vt:lpstr>Button with Various States</vt:lpstr>
      <vt:lpstr>INSTRUCTOR DEMO!</vt:lpstr>
      <vt:lpstr>PowerPoint Presentation</vt:lpstr>
      <vt:lpstr>Beyond CSS Hacking</vt:lpstr>
      <vt:lpstr>Quick Refresher on HTML/CSS </vt:lpstr>
      <vt:lpstr>PowerPoint Presentation</vt:lpstr>
      <vt:lpstr>PowerPoint Presentation</vt:lpstr>
      <vt:lpstr>A Revelation…</vt:lpstr>
      <vt:lpstr>Where’s the CSS? </vt:lpstr>
      <vt:lpstr>PowerPoint Presentation</vt:lpstr>
      <vt:lpstr>PowerPoint Presentation</vt:lpstr>
      <vt:lpstr>Powered by Bootstrap</vt:lpstr>
      <vt:lpstr>Big Deal!!!</vt:lpstr>
      <vt:lpstr>PowerPoint Presentation</vt:lpstr>
      <vt:lpstr>What is Bootstrap?</vt:lpstr>
      <vt:lpstr>PowerPoint Presentation</vt:lpstr>
      <vt:lpstr>PowerPoint Presentation</vt:lpstr>
      <vt:lpstr>PowerPoint Presentation</vt:lpstr>
      <vt:lpstr>PowerPoint Presentation</vt:lpstr>
      <vt:lpstr>Key Bootstrap Features</vt:lpstr>
      <vt:lpstr>PowerPoint Presentation</vt:lpstr>
      <vt:lpstr>PowerPoint Presentation</vt:lpstr>
      <vt:lpstr>PowerPoint Presentation</vt:lpstr>
      <vt:lpstr>PowerPoint Presentation</vt:lpstr>
      <vt:lpstr>PowerPoint Presentation</vt:lpstr>
      <vt:lpstr>PowerPoint Presentation</vt:lpstr>
      <vt:lpstr>INSTRUCTOR DEMO!</vt:lpstr>
      <vt:lpstr>PowerPoint Presentation</vt:lpstr>
      <vt:lpstr>Takeaways</vt:lpstr>
      <vt:lpstr>PowerPoint Presentation</vt:lpstr>
      <vt:lpstr>Next Class… Layout Building!</vt:lpstr>
      <vt:lpstr>Questions?</vt:lpstr>
      <vt:lpstr>Homework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Jim McCoy</cp:lastModifiedBy>
  <cp:revision>1466</cp:revision>
  <cp:lastPrinted>2016-01-30T16:23:56Z</cp:lastPrinted>
  <dcterms:created xsi:type="dcterms:W3CDTF">2015-01-20T17:19:00Z</dcterms:created>
  <dcterms:modified xsi:type="dcterms:W3CDTF">2016-04-27T13:20:26Z</dcterms:modified>
</cp:coreProperties>
</file>